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3"/>
  </p:notesMasterIdLst>
  <p:handoutMasterIdLst>
    <p:handoutMasterId r:id="rId34"/>
  </p:handoutMasterIdLst>
  <p:sldIdLst>
    <p:sldId id="257" r:id="rId2"/>
    <p:sldId id="259" r:id="rId3"/>
    <p:sldId id="260" r:id="rId4"/>
    <p:sldId id="263" r:id="rId5"/>
    <p:sldId id="261" r:id="rId6"/>
    <p:sldId id="283" r:id="rId7"/>
    <p:sldId id="284" r:id="rId8"/>
    <p:sldId id="285" r:id="rId9"/>
    <p:sldId id="286" r:id="rId10"/>
    <p:sldId id="262" r:id="rId11"/>
    <p:sldId id="290" r:id="rId12"/>
    <p:sldId id="264" r:id="rId13"/>
    <p:sldId id="265" r:id="rId14"/>
    <p:sldId id="288" r:id="rId15"/>
    <p:sldId id="266" r:id="rId16"/>
    <p:sldId id="267" r:id="rId17"/>
    <p:sldId id="268" r:id="rId18"/>
    <p:sldId id="269" r:id="rId19"/>
    <p:sldId id="271" r:id="rId20"/>
    <p:sldId id="272" r:id="rId21"/>
    <p:sldId id="273" r:id="rId22"/>
    <p:sldId id="274" r:id="rId23"/>
    <p:sldId id="275" r:id="rId24"/>
    <p:sldId id="276" r:id="rId25"/>
    <p:sldId id="277" r:id="rId26"/>
    <p:sldId id="278" r:id="rId27"/>
    <p:sldId id="279" r:id="rId28"/>
    <p:sldId id="280" r:id="rId29"/>
    <p:sldId id="281" r:id="rId30"/>
    <p:sldId id="287" r:id="rId31"/>
    <p:sldId id="289" r:id="rId32"/>
  </p:sldIdLst>
  <p:sldSz cx="9144000" cy="6858000" type="screen4x3"/>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高久 玲音" initials="高久" lastIdx="1" clrIdx="0">
    <p:extLst>
      <p:ext uri="{19B8F6BF-5375-455C-9EA6-DF929625EA0E}">
        <p15:presenceInfo xmlns:p15="http://schemas.microsoft.com/office/powerpoint/2012/main" userId="eb6430d5083963b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70" autoAdjust="0"/>
    <p:restoredTop sz="94660"/>
  </p:normalViewPr>
  <p:slideViewPr>
    <p:cSldViewPr snapToGrid="0">
      <p:cViewPr varScale="1">
        <p:scale>
          <a:sx n="108" d="100"/>
          <a:sy n="108" d="100"/>
        </p:scale>
        <p:origin x="1494" y="102"/>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2" y="1"/>
            <a:ext cx="2918830" cy="495029"/>
          </a:xfrm>
          <a:prstGeom prst="rect">
            <a:avLst/>
          </a:prstGeom>
        </p:spPr>
        <p:txBody>
          <a:bodyPr vert="horz" lIns="91433" tIns="45716" rIns="91433" bIns="45716"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5" y="1"/>
            <a:ext cx="2918830" cy="495029"/>
          </a:xfrm>
          <a:prstGeom prst="rect">
            <a:avLst/>
          </a:prstGeom>
        </p:spPr>
        <p:txBody>
          <a:bodyPr vert="horz" lIns="91433" tIns="45716" rIns="91433" bIns="45716" rtlCol="0"/>
          <a:lstStyle>
            <a:lvl1pPr algn="r">
              <a:defRPr sz="1200"/>
            </a:lvl1pPr>
          </a:lstStyle>
          <a:p>
            <a:fld id="{939F70AE-BDA3-4F6C-9F27-AD2D0F2024AA}" type="datetimeFigureOut">
              <a:rPr kumimoji="1" lang="ja-JP" altLang="en-US" smtClean="0"/>
              <a:t>2021/10/11</a:t>
            </a:fld>
            <a:endParaRPr kumimoji="1" lang="ja-JP" altLang="en-US"/>
          </a:p>
        </p:txBody>
      </p:sp>
      <p:sp>
        <p:nvSpPr>
          <p:cNvPr id="4" name="フッター プレースホルダー 3"/>
          <p:cNvSpPr>
            <a:spLocks noGrp="1"/>
          </p:cNvSpPr>
          <p:nvPr>
            <p:ph type="ftr" sz="quarter" idx="2"/>
          </p:nvPr>
        </p:nvSpPr>
        <p:spPr>
          <a:xfrm>
            <a:off x="2" y="9371287"/>
            <a:ext cx="2918830" cy="495028"/>
          </a:xfrm>
          <a:prstGeom prst="rect">
            <a:avLst/>
          </a:prstGeom>
        </p:spPr>
        <p:txBody>
          <a:bodyPr vert="horz" lIns="91433" tIns="45716" rIns="91433" bIns="45716"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5" y="9371287"/>
            <a:ext cx="2918830" cy="495028"/>
          </a:xfrm>
          <a:prstGeom prst="rect">
            <a:avLst/>
          </a:prstGeom>
        </p:spPr>
        <p:txBody>
          <a:bodyPr vert="horz" lIns="91433" tIns="45716" rIns="91433" bIns="45716" rtlCol="0" anchor="b"/>
          <a:lstStyle>
            <a:lvl1pPr algn="r">
              <a:defRPr sz="1200"/>
            </a:lvl1pPr>
          </a:lstStyle>
          <a:p>
            <a:fld id="{AB532D02-9CBB-432C-9B4A-1584FED94C19}" type="slidenum">
              <a:rPr kumimoji="1" lang="ja-JP" altLang="en-US" smtClean="0"/>
              <a:t>‹#›</a:t>
            </a:fld>
            <a:endParaRPr kumimoji="1" lang="ja-JP" altLang="en-US"/>
          </a:p>
        </p:txBody>
      </p:sp>
    </p:spTree>
    <p:extLst>
      <p:ext uri="{BB962C8B-B14F-4D97-AF65-F5344CB8AC3E}">
        <p14:creationId xmlns:p14="http://schemas.microsoft.com/office/powerpoint/2010/main" val="396506513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2" y="1"/>
            <a:ext cx="2918830" cy="495029"/>
          </a:xfrm>
          <a:prstGeom prst="rect">
            <a:avLst/>
          </a:prstGeom>
        </p:spPr>
        <p:txBody>
          <a:bodyPr vert="horz" lIns="91433" tIns="45716" rIns="91433" bIns="45716"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5" y="1"/>
            <a:ext cx="2918830" cy="495029"/>
          </a:xfrm>
          <a:prstGeom prst="rect">
            <a:avLst/>
          </a:prstGeom>
        </p:spPr>
        <p:txBody>
          <a:bodyPr vert="horz" lIns="91433" tIns="45716" rIns="91433" bIns="45716" rtlCol="0"/>
          <a:lstStyle>
            <a:lvl1pPr algn="r">
              <a:defRPr sz="1200"/>
            </a:lvl1pPr>
          </a:lstStyle>
          <a:p>
            <a:fld id="{E69B0827-8FE8-4218-B977-4165D848FE31}" type="datetimeFigureOut">
              <a:rPr kumimoji="1" lang="ja-JP" altLang="en-US" smtClean="0"/>
              <a:t>2021/10/11</a:t>
            </a:fld>
            <a:endParaRPr kumimoji="1" lang="ja-JP" altLang="en-US"/>
          </a:p>
        </p:txBody>
      </p:sp>
      <p:sp>
        <p:nvSpPr>
          <p:cNvPr id="4" name="スライド イメージ プレースホルダー 3"/>
          <p:cNvSpPr>
            <a:spLocks noGrp="1" noRot="1" noChangeAspect="1"/>
          </p:cNvSpPr>
          <p:nvPr>
            <p:ph type="sldImg" idx="2"/>
          </p:nvPr>
        </p:nvSpPr>
        <p:spPr>
          <a:xfrm>
            <a:off x="1147763" y="1231900"/>
            <a:ext cx="4440237" cy="3330575"/>
          </a:xfrm>
          <a:prstGeom prst="rect">
            <a:avLst/>
          </a:prstGeom>
          <a:noFill/>
          <a:ln w="12700">
            <a:solidFill>
              <a:prstClr val="black"/>
            </a:solidFill>
          </a:ln>
        </p:spPr>
        <p:txBody>
          <a:bodyPr vert="horz" lIns="91433" tIns="45716" rIns="91433" bIns="45716" rtlCol="0" anchor="ctr"/>
          <a:lstStyle/>
          <a:p>
            <a:endParaRPr lang="ja-JP" altLang="en-US"/>
          </a:p>
        </p:txBody>
      </p:sp>
      <p:sp>
        <p:nvSpPr>
          <p:cNvPr id="5" name="ノート プレースホルダー 4"/>
          <p:cNvSpPr>
            <a:spLocks noGrp="1"/>
          </p:cNvSpPr>
          <p:nvPr>
            <p:ph type="body" sz="quarter" idx="3"/>
          </p:nvPr>
        </p:nvSpPr>
        <p:spPr>
          <a:xfrm>
            <a:off x="673577" y="4748165"/>
            <a:ext cx="5388610" cy="3884861"/>
          </a:xfrm>
          <a:prstGeom prst="rect">
            <a:avLst/>
          </a:prstGeom>
        </p:spPr>
        <p:txBody>
          <a:bodyPr vert="horz" lIns="91433" tIns="45716" rIns="91433" bIns="45716"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2" y="9371287"/>
            <a:ext cx="2918830" cy="495028"/>
          </a:xfrm>
          <a:prstGeom prst="rect">
            <a:avLst/>
          </a:prstGeom>
        </p:spPr>
        <p:txBody>
          <a:bodyPr vert="horz" lIns="91433" tIns="45716" rIns="91433" bIns="45716"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5" y="9371287"/>
            <a:ext cx="2918830" cy="495028"/>
          </a:xfrm>
          <a:prstGeom prst="rect">
            <a:avLst/>
          </a:prstGeom>
        </p:spPr>
        <p:txBody>
          <a:bodyPr vert="horz" lIns="91433" tIns="45716" rIns="91433" bIns="45716" rtlCol="0" anchor="b"/>
          <a:lstStyle>
            <a:lvl1pPr algn="r">
              <a:defRPr sz="1200"/>
            </a:lvl1pPr>
          </a:lstStyle>
          <a:p>
            <a:fld id="{08A72D87-D3AB-450C-B266-5AB9064D97DB}" type="slidenum">
              <a:rPr kumimoji="1" lang="ja-JP" altLang="en-US" smtClean="0"/>
              <a:t>‹#›</a:t>
            </a:fld>
            <a:endParaRPr kumimoji="1" lang="ja-JP" altLang="en-US"/>
          </a:p>
        </p:txBody>
      </p:sp>
    </p:spTree>
    <p:extLst>
      <p:ext uri="{BB962C8B-B14F-4D97-AF65-F5344CB8AC3E}">
        <p14:creationId xmlns:p14="http://schemas.microsoft.com/office/powerpoint/2010/main" val="380452558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8A72D87-D3AB-450C-B266-5AB9064D97DB}" type="slidenum">
              <a:rPr kumimoji="1" lang="ja-JP" altLang="en-US" smtClean="0"/>
              <a:t>1</a:t>
            </a:fld>
            <a:endParaRPr kumimoji="1" lang="ja-JP" altLang="en-US"/>
          </a:p>
        </p:txBody>
      </p:sp>
    </p:spTree>
    <p:extLst>
      <p:ext uri="{BB962C8B-B14F-4D97-AF65-F5344CB8AC3E}">
        <p14:creationId xmlns:p14="http://schemas.microsoft.com/office/powerpoint/2010/main" val="689934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8A72D87-D3AB-450C-B266-5AB9064D97DB}" type="slidenum">
              <a:rPr kumimoji="1" lang="ja-JP" altLang="en-US" smtClean="0"/>
              <a:t>2</a:t>
            </a:fld>
            <a:endParaRPr kumimoji="1" lang="ja-JP" altLang="en-US"/>
          </a:p>
        </p:txBody>
      </p:sp>
    </p:spTree>
    <p:extLst>
      <p:ext uri="{BB962C8B-B14F-4D97-AF65-F5344CB8AC3E}">
        <p14:creationId xmlns:p14="http://schemas.microsoft.com/office/powerpoint/2010/main" val="2340462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8A72D87-D3AB-450C-B266-5AB9064D97DB}" type="slidenum">
              <a:rPr kumimoji="1" lang="ja-JP" altLang="en-US" smtClean="0"/>
              <a:t>20</a:t>
            </a:fld>
            <a:endParaRPr kumimoji="1" lang="ja-JP" altLang="en-US"/>
          </a:p>
        </p:txBody>
      </p:sp>
    </p:spTree>
    <p:extLst>
      <p:ext uri="{BB962C8B-B14F-4D97-AF65-F5344CB8AC3E}">
        <p14:creationId xmlns:p14="http://schemas.microsoft.com/office/powerpoint/2010/main" val="1842171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dirty="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bg1">
                    <a:lumMod val="95000"/>
                  </a:schemeClr>
                </a:solidFill>
              </a:defRPr>
            </a:lvl1pPr>
          </a:lstStyle>
          <a:p>
            <a:fld id="{BFFDF899-0E06-43F1-A3D9-4059B3D99569}" type="datetime1">
              <a:rPr lang="ja-JP" altLang="en-US" smtClean="0"/>
              <a:t>2021/10/11</a:t>
            </a:fld>
            <a:endParaRPr lang="ja-JP" altLang="en-US"/>
          </a:p>
        </p:txBody>
      </p:sp>
      <p:sp>
        <p:nvSpPr>
          <p:cNvPr id="5" name="Footer Placeholder 4"/>
          <p:cNvSpPr>
            <a:spLocks noGrp="1"/>
          </p:cNvSpPr>
          <p:nvPr>
            <p:ph type="ftr" sz="quarter" idx="11"/>
          </p:nvPr>
        </p:nvSpPr>
        <p:spPr/>
        <p:txBody>
          <a:bodyPr/>
          <a:lstStyle>
            <a:lvl1pPr>
              <a:defRPr>
                <a:solidFill>
                  <a:schemeClr val="bg1">
                    <a:lumMod val="95000"/>
                  </a:schemeClr>
                </a:solidFill>
              </a:defRPr>
            </a:lvl1pPr>
          </a:lstStyle>
          <a:p>
            <a:r>
              <a:rPr lang="ja-JP" altLang="en-US" smtClean="0"/>
              <a:t>仲田先生</a:t>
            </a:r>
            <a:r>
              <a:rPr lang="en-US" altLang="ja-JP" smtClean="0"/>
              <a:t>zoom</a:t>
            </a:r>
            <a:r>
              <a:rPr lang="ja-JP" altLang="en-US" smtClean="0"/>
              <a:t>会</a:t>
            </a:r>
            <a:endParaRPr lang="ja-JP" alt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7647AC3-476A-4552-8C1B-9ED235D1E88E}" type="slidenum">
              <a:rPr lang="ja-JP" altLang="en-US" smtClean="0"/>
              <a:pPr/>
              <a:t>‹#›</a:t>
            </a:fld>
            <a:endParaRPr lang="ja-JP" altLang="en-US"/>
          </a:p>
        </p:txBody>
      </p:sp>
      <p:sp>
        <p:nvSpPr>
          <p:cNvPr id="35" name="フローチャート: 手操作入力 36"/>
          <p:cNvSpPr/>
          <p:nvPr userDrawn="1"/>
        </p:nvSpPr>
        <p:spPr>
          <a:xfrm rot="10800000">
            <a:off x="-1" y="-4"/>
            <a:ext cx="9143999" cy="46990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3 w 10000"/>
              <a:gd name="connsiteY0" fmla="*/ 7788 h 10000"/>
              <a:gd name="connsiteX1" fmla="*/ 10000 w 10000"/>
              <a:gd name="connsiteY1" fmla="*/ 0 h 10000"/>
              <a:gd name="connsiteX2" fmla="*/ 10000 w 10000"/>
              <a:gd name="connsiteY2" fmla="*/ 10000 h 10000"/>
              <a:gd name="connsiteX3" fmla="*/ 0 w 10000"/>
              <a:gd name="connsiteY3" fmla="*/ 10000 h 10000"/>
              <a:gd name="connsiteX4" fmla="*/ 3 w 10000"/>
              <a:gd name="connsiteY4" fmla="*/ 7788 h 10000"/>
              <a:gd name="connsiteX0" fmla="*/ 3 w 10000"/>
              <a:gd name="connsiteY0" fmla="*/ 7788 h 10000"/>
              <a:gd name="connsiteX1" fmla="*/ 5643 w 10000"/>
              <a:gd name="connsiteY1" fmla="*/ 4341 h 10000"/>
              <a:gd name="connsiteX2" fmla="*/ 10000 w 10000"/>
              <a:gd name="connsiteY2" fmla="*/ 0 h 10000"/>
              <a:gd name="connsiteX3" fmla="*/ 10000 w 10000"/>
              <a:gd name="connsiteY3" fmla="*/ 10000 h 10000"/>
              <a:gd name="connsiteX4" fmla="*/ 0 w 10000"/>
              <a:gd name="connsiteY4" fmla="*/ 10000 h 10000"/>
              <a:gd name="connsiteX5" fmla="*/ 3 w 10000"/>
              <a:gd name="connsiteY5" fmla="*/ 7788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3" y="7788"/>
                </a:moveTo>
                <a:cubicBezTo>
                  <a:pt x="1752" y="6406"/>
                  <a:pt x="3894" y="5723"/>
                  <a:pt x="5643" y="4341"/>
                </a:cubicBezTo>
                <a:lnTo>
                  <a:pt x="10000" y="0"/>
                </a:lnTo>
                <a:lnTo>
                  <a:pt x="10000" y="10000"/>
                </a:lnTo>
                <a:lnTo>
                  <a:pt x="0" y="10000"/>
                </a:lnTo>
                <a:cubicBezTo>
                  <a:pt x="1" y="9263"/>
                  <a:pt x="2" y="8525"/>
                  <a:pt x="3" y="7788"/>
                </a:cubicBez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7" name="図 3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15350" y="229236"/>
            <a:ext cx="576459" cy="571502"/>
          </a:xfrm>
          <a:prstGeom prst="rect">
            <a:avLst/>
          </a:prstGeom>
        </p:spPr>
      </p:pic>
      <p:sp>
        <p:nvSpPr>
          <p:cNvPr id="38" name="正方形/長方形 10"/>
          <p:cNvSpPr/>
          <p:nvPr userDrawn="1"/>
        </p:nvSpPr>
        <p:spPr>
          <a:xfrm>
            <a:off x="0" y="6667500"/>
            <a:ext cx="9144000" cy="190500"/>
          </a:xfrm>
          <a:custGeom>
            <a:avLst/>
            <a:gdLst>
              <a:gd name="connsiteX0" fmla="*/ 0 w 9144000"/>
              <a:gd name="connsiteY0" fmla="*/ 0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0 h 190500"/>
              <a:gd name="connsiteX0" fmla="*/ 0 w 9144000"/>
              <a:gd name="connsiteY0" fmla="*/ 90488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90488 h 190500"/>
              <a:gd name="connsiteX0" fmla="*/ 0 w 9144000"/>
              <a:gd name="connsiteY0" fmla="*/ 138113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138113 h 190500"/>
              <a:gd name="connsiteX0" fmla="*/ 0 w 9144000"/>
              <a:gd name="connsiteY0" fmla="*/ 138113 h 190500"/>
              <a:gd name="connsiteX1" fmla="*/ 6796088 w 9144000"/>
              <a:gd name="connsiteY1" fmla="*/ 138113 h 190500"/>
              <a:gd name="connsiteX2" fmla="*/ 9144000 w 9144000"/>
              <a:gd name="connsiteY2" fmla="*/ 0 h 190500"/>
              <a:gd name="connsiteX3" fmla="*/ 9144000 w 9144000"/>
              <a:gd name="connsiteY3" fmla="*/ 190500 h 190500"/>
              <a:gd name="connsiteX4" fmla="*/ 0 w 9144000"/>
              <a:gd name="connsiteY4" fmla="*/ 190500 h 190500"/>
              <a:gd name="connsiteX5" fmla="*/ 0 w 9144000"/>
              <a:gd name="connsiteY5" fmla="*/ 138113 h 190500"/>
              <a:gd name="connsiteX0" fmla="*/ 0 w 9144000"/>
              <a:gd name="connsiteY0" fmla="*/ 138113 h 190500"/>
              <a:gd name="connsiteX1" fmla="*/ 6805613 w 9144000"/>
              <a:gd name="connsiteY1" fmla="*/ 123825 h 190500"/>
              <a:gd name="connsiteX2" fmla="*/ 9144000 w 9144000"/>
              <a:gd name="connsiteY2" fmla="*/ 0 h 190500"/>
              <a:gd name="connsiteX3" fmla="*/ 9144000 w 9144000"/>
              <a:gd name="connsiteY3" fmla="*/ 190500 h 190500"/>
              <a:gd name="connsiteX4" fmla="*/ 0 w 9144000"/>
              <a:gd name="connsiteY4" fmla="*/ 190500 h 190500"/>
              <a:gd name="connsiteX5" fmla="*/ 0 w 9144000"/>
              <a:gd name="connsiteY5" fmla="*/ 138113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90500">
                <a:moveTo>
                  <a:pt x="0" y="138113"/>
                </a:moveTo>
                <a:cubicBezTo>
                  <a:pt x="2109788" y="104775"/>
                  <a:pt x="4695825" y="157163"/>
                  <a:pt x="6805613" y="123825"/>
                </a:cubicBezTo>
                <a:lnTo>
                  <a:pt x="9144000" y="0"/>
                </a:lnTo>
                <a:lnTo>
                  <a:pt x="9144000" y="190500"/>
                </a:lnTo>
                <a:lnTo>
                  <a:pt x="0" y="190500"/>
                </a:lnTo>
                <a:lnTo>
                  <a:pt x="0" y="138113"/>
                </a:lnTo>
                <a:close/>
              </a:path>
            </a:pathLst>
          </a:custGeom>
          <a:solidFill>
            <a:srgbClr val="CC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lumMod val="95000"/>
                </a:schemeClr>
              </a:solidFill>
            </a:endParaRPr>
          </a:p>
        </p:txBody>
      </p:sp>
    </p:spTree>
    <p:extLst>
      <p:ext uri="{BB962C8B-B14F-4D97-AF65-F5344CB8AC3E}">
        <p14:creationId xmlns:p14="http://schemas.microsoft.com/office/powerpoint/2010/main" val="318096376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1FCA94-8689-41F3-A878-3D9FB1856198}" type="datetime1">
              <a:rPr kumimoji="1" lang="ja-JP" altLang="en-US" smtClean="0"/>
              <a:t>2021/10/11</a:t>
            </a:fld>
            <a:endParaRPr kumimoji="1" lang="ja-JP" altLang="en-US"/>
          </a:p>
        </p:txBody>
      </p:sp>
      <p:sp>
        <p:nvSpPr>
          <p:cNvPr id="5" name="Footer Placeholder 4"/>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6" name="Slide Number Placeholder 5"/>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1325172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4A75AF2-C4DE-4FF5-8842-C59D499A272F}" type="datetime1">
              <a:rPr kumimoji="1" lang="ja-JP" altLang="en-US" smtClean="0"/>
              <a:t>2021/10/11</a:t>
            </a:fld>
            <a:endParaRPr kumimoji="1" lang="ja-JP" altLang="en-US"/>
          </a:p>
        </p:txBody>
      </p:sp>
      <p:sp>
        <p:nvSpPr>
          <p:cNvPr id="5" name="Footer Placeholder 4"/>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6" name="Slide Number Placeholder 5"/>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3221013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Multiple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lang="en-US" dirty="0">
                <a:latin typeface="Times New Roman" pitchFamily="18" charset="0"/>
                <a:cs typeface="Times New Roman" pitchFamily="18" charset="0"/>
              </a:defRPr>
            </a:lvl1pPr>
          </a:lstStyle>
          <a:p>
            <a:r>
              <a:rPr lang="en-US" dirty="0"/>
              <a:t>Click to edit Master title style</a:t>
            </a:r>
          </a:p>
        </p:txBody>
      </p:sp>
      <p:sp>
        <p:nvSpPr>
          <p:cNvPr id="3" name="Content Placeholder 2"/>
          <p:cNvSpPr>
            <a:spLocks noGrp="1"/>
          </p:cNvSpPr>
          <p:nvPr>
            <p:ph idx="1"/>
          </p:nvPr>
        </p:nvSpPr>
        <p:spPr>
          <a:xfrm>
            <a:off x="457200" y="1600200"/>
            <a:ext cx="8229600" cy="685800"/>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2514600"/>
            <a:ext cx="8229600" cy="685800"/>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r>
              <a:rPr lang="ja-JP" altLang="en-US" smtClean="0"/>
              <a:t>仲田先生</a:t>
            </a:r>
            <a:r>
              <a:rPr lang="en-US" altLang="ja-JP" smtClean="0"/>
              <a:t>zoom</a:t>
            </a:r>
            <a:r>
              <a:rPr lang="ja-JP" altLang="en-US" smtClean="0"/>
              <a:t>会</a:t>
            </a:r>
            <a:endParaRPr lang="en-US" dirty="0"/>
          </a:p>
        </p:txBody>
      </p:sp>
      <p:sp>
        <p:nvSpPr>
          <p:cNvPr id="4" name="Date Placeholder 3"/>
          <p:cNvSpPr>
            <a:spLocks noGrp="1"/>
          </p:cNvSpPr>
          <p:nvPr>
            <p:ph type="dt" sz="half" idx="10"/>
          </p:nvPr>
        </p:nvSpPr>
        <p:spPr/>
        <p:txBody>
          <a:bodyPr/>
          <a:lstStyle/>
          <a:p>
            <a:fld id="{59ED451D-4B99-4A95-B5B6-85B0E048AB9E}" type="datetime1">
              <a:rPr lang="ja-JP" altLang="en-US" smtClean="0"/>
              <a:t>2021/10/11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9" name="Content Placeholder 2"/>
          <p:cNvSpPr>
            <a:spLocks noGrp="1"/>
          </p:cNvSpPr>
          <p:nvPr>
            <p:ph idx="14"/>
          </p:nvPr>
        </p:nvSpPr>
        <p:spPr>
          <a:xfrm>
            <a:off x="457200" y="3429000"/>
            <a:ext cx="8229600" cy="685800"/>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5"/>
          </p:nvPr>
        </p:nvSpPr>
        <p:spPr>
          <a:xfrm>
            <a:off x="457200" y="4343400"/>
            <a:ext cx="8229600" cy="685800"/>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p:cNvSpPr>
            <a:spLocks noGrp="1"/>
          </p:cNvSpPr>
          <p:nvPr>
            <p:ph idx="16"/>
          </p:nvPr>
        </p:nvSpPr>
        <p:spPr>
          <a:xfrm>
            <a:off x="457200" y="5257800"/>
            <a:ext cx="8229600" cy="685800"/>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96654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lang="en-US" dirty="0">
                <a:latin typeface="Times New Roman" pitchFamily="18" charset="0"/>
                <a:cs typeface="Times New Roman" pitchFamily="18" charset="0"/>
              </a:defRPr>
            </a:lvl1p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lang="en-US" dirty="0"/>
            </a:lvl1pPr>
            <a:lvl2pPr>
              <a:defRPr lang="en-US" dirty="0"/>
            </a:lvl2pPr>
            <a:lvl3pPr>
              <a:defRPr lang="en-US" dirty="0"/>
            </a:lvl3pPr>
            <a:lvl4pPr>
              <a:defRPr lang="en-US" dirty="0"/>
            </a:lvl4pPr>
            <a:lvl5pPr>
              <a:defRPr lang="en-US" dirty="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r>
              <a:rPr lang="ja-JP" altLang="en-US" smtClean="0"/>
              <a:t>仲田先生</a:t>
            </a:r>
            <a:r>
              <a:rPr lang="en-US" altLang="ja-JP" smtClean="0"/>
              <a:t>zoom</a:t>
            </a:r>
            <a:r>
              <a:rPr lang="ja-JP" altLang="en-US" smtClean="0"/>
              <a:t>会</a:t>
            </a:r>
            <a:endParaRPr lang="en-US" dirty="0"/>
          </a:p>
        </p:txBody>
      </p:sp>
      <p:sp>
        <p:nvSpPr>
          <p:cNvPr id="4" name="Date Placeholder 3"/>
          <p:cNvSpPr>
            <a:spLocks noGrp="1"/>
          </p:cNvSpPr>
          <p:nvPr>
            <p:ph type="dt" sz="half" idx="10"/>
          </p:nvPr>
        </p:nvSpPr>
        <p:spPr/>
        <p:txBody>
          <a:bodyPr/>
          <a:lstStyle/>
          <a:p>
            <a:fld id="{EFECC836-0E76-4053-B619-5EAFA586D582}" type="datetime1">
              <a:rPr lang="ja-JP" altLang="en-US" smtClean="0"/>
              <a:t>2021/10/11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4234887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latin typeface="Times New Roman" pitchFamily="18" charset="0"/>
                <a:cs typeface="Times New Roman"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lang="en-US" dirty="0"/>
            </a:lvl1pPr>
            <a:lvl2pPr>
              <a:buClr>
                <a:srgbClr val="007FA3"/>
              </a:buClr>
              <a:defRPr lang="en-US" dirty="0"/>
            </a:lvl2pPr>
            <a:lvl3pPr>
              <a:buClr>
                <a:srgbClr val="007FA3"/>
              </a:buClr>
              <a:defRPr lang="en-US" dirty="0"/>
            </a:lvl3pPr>
            <a:lvl4pPr>
              <a:buClr>
                <a:srgbClr val="007FA3"/>
              </a:buClr>
              <a:defRPr lang="en-US" dirty="0"/>
            </a:lvl4pPr>
            <a:lvl5pPr>
              <a:buClr>
                <a:srgbClr val="007FA3"/>
              </a:buClr>
              <a:defRPr lang="en-US" dirty="0"/>
            </a:lvl5pPr>
            <a:lvl6pPr>
              <a:buClr>
                <a:srgbClr val="007FA3"/>
              </a:buClr>
              <a:defRPr lang="en-US" dirty="0"/>
            </a:lvl6pPr>
            <a:lvl7pPr>
              <a:buClr>
                <a:srgbClr val="007FA3"/>
              </a:buClr>
              <a:defRPr lang="en-US" dirty="0"/>
            </a:lvl7pPr>
            <a:lvl8pPr>
              <a:buClr>
                <a:srgbClr val="007FA3"/>
              </a:buClr>
              <a:defRPr lang="en-US" dirty="0"/>
            </a:lvl8pPr>
            <a:lvl9pPr>
              <a:buClr>
                <a:srgbClr val="007FA3"/>
              </a:buClr>
              <a:defRPr lang="en-US"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r>
              <a:rPr lang="ja-JP" altLang="en-US" smtClean="0"/>
              <a:t>仲田先生</a:t>
            </a:r>
            <a:r>
              <a:rPr lang="en-US" altLang="ja-JP" smtClean="0"/>
              <a:t>zoom</a:t>
            </a:r>
            <a:r>
              <a:rPr lang="ja-JP" altLang="en-US" smtClean="0"/>
              <a:t>会</a:t>
            </a:r>
            <a:endParaRPr lang="en-US" dirty="0"/>
          </a:p>
        </p:txBody>
      </p:sp>
      <p:sp>
        <p:nvSpPr>
          <p:cNvPr id="9" name="Date Placeholder 3"/>
          <p:cNvSpPr>
            <a:spLocks noGrp="1"/>
          </p:cNvSpPr>
          <p:nvPr>
            <p:ph type="dt" sz="half" idx="10"/>
          </p:nvPr>
        </p:nvSpPr>
        <p:spPr>
          <a:xfrm>
            <a:off x="6335713" y="113072"/>
            <a:ext cx="2133600" cy="182880"/>
          </a:xfrm>
        </p:spPr>
        <p:txBody>
          <a:bodyPr/>
          <a:lstStyle/>
          <a:p>
            <a:fld id="{98010E15-EF58-458C-83E2-E431416FBF61}" type="datetime1">
              <a:rPr lang="ja-JP" altLang="en-US" smtClean="0"/>
              <a:t>2021/10/11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44550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7" name="フローチャート: 手操作入力 36"/>
          <p:cNvSpPr/>
          <p:nvPr userDrawn="1"/>
        </p:nvSpPr>
        <p:spPr>
          <a:xfrm rot="10800000">
            <a:off x="-1" y="-4"/>
            <a:ext cx="9143999" cy="46990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3 w 10000"/>
              <a:gd name="connsiteY0" fmla="*/ 7788 h 10000"/>
              <a:gd name="connsiteX1" fmla="*/ 10000 w 10000"/>
              <a:gd name="connsiteY1" fmla="*/ 0 h 10000"/>
              <a:gd name="connsiteX2" fmla="*/ 10000 w 10000"/>
              <a:gd name="connsiteY2" fmla="*/ 10000 h 10000"/>
              <a:gd name="connsiteX3" fmla="*/ 0 w 10000"/>
              <a:gd name="connsiteY3" fmla="*/ 10000 h 10000"/>
              <a:gd name="connsiteX4" fmla="*/ 3 w 10000"/>
              <a:gd name="connsiteY4" fmla="*/ 7788 h 10000"/>
              <a:gd name="connsiteX0" fmla="*/ 3 w 10000"/>
              <a:gd name="connsiteY0" fmla="*/ 7788 h 10000"/>
              <a:gd name="connsiteX1" fmla="*/ 5643 w 10000"/>
              <a:gd name="connsiteY1" fmla="*/ 4341 h 10000"/>
              <a:gd name="connsiteX2" fmla="*/ 10000 w 10000"/>
              <a:gd name="connsiteY2" fmla="*/ 0 h 10000"/>
              <a:gd name="connsiteX3" fmla="*/ 10000 w 10000"/>
              <a:gd name="connsiteY3" fmla="*/ 10000 h 10000"/>
              <a:gd name="connsiteX4" fmla="*/ 0 w 10000"/>
              <a:gd name="connsiteY4" fmla="*/ 10000 h 10000"/>
              <a:gd name="connsiteX5" fmla="*/ 3 w 10000"/>
              <a:gd name="connsiteY5" fmla="*/ 7788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3" y="7788"/>
                </a:moveTo>
                <a:cubicBezTo>
                  <a:pt x="1752" y="6406"/>
                  <a:pt x="3894" y="5723"/>
                  <a:pt x="5643" y="4341"/>
                </a:cubicBezTo>
                <a:lnTo>
                  <a:pt x="10000" y="0"/>
                </a:lnTo>
                <a:lnTo>
                  <a:pt x="10000" y="10000"/>
                </a:lnTo>
                <a:lnTo>
                  <a:pt x="0" y="10000"/>
                </a:lnTo>
                <a:cubicBezTo>
                  <a:pt x="1" y="9263"/>
                  <a:pt x="2" y="8525"/>
                  <a:pt x="3" y="7788"/>
                </a:cubicBezTo>
                <a:close/>
              </a:path>
            </a:pathLst>
          </a:cu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0" y="6667500"/>
            <a:ext cx="9144000" cy="190500"/>
          </a:xfrm>
          <a:custGeom>
            <a:avLst/>
            <a:gdLst>
              <a:gd name="connsiteX0" fmla="*/ 0 w 9144000"/>
              <a:gd name="connsiteY0" fmla="*/ 0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0 h 190500"/>
              <a:gd name="connsiteX0" fmla="*/ 0 w 9144000"/>
              <a:gd name="connsiteY0" fmla="*/ 90488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90488 h 190500"/>
              <a:gd name="connsiteX0" fmla="*/ 0 w 9144000"/>
              <a:gd name="connsiteY0" fmla="*/ 138113 h 190500"/>
              <a:gd name="connsiteX1" fmla="*/ 9144000 w 9144000"/>
              <a:gd name="connsiteY1" fmla="*/ 0 h 190500"/>
              <a:gd name="connsiteX2" fmla="*/ 9144000 w 9144000"/>
              <a:gd name="connsiteY2" fmla="*/ 190500 h 190500"/>
              <a:gd name="connsiteX3" fmla="*/ 0 w 9144000"/>
              <a:gd name="connsiteY3" fmla="*/ 190500 h 190500"/>
              <a:gd name="connsiteX4" fmla="*/ 0 w 9144000"/>
              <a:gd name="connsiteY4" fmla="*/ 138113 h 190500"/>
              <a:gd name="connsiteX0" fmla="*/ 0 w 9144000"/>
              <a:gd name="connsiteY0" fmla="*/ 138113 h 190500"/>
              <a:gd name="connsiteX1" fmla="*/ 6796088 w 9144000"/>
              <a:gd name="connsiteY1" fmla="*/ 138113 h 190500"/>
              <a:gd name="connsiteX2" fmla="*/ 9144000 w 9144000"/>
              <a:gd name="connsiteY2" fmla="*/ 0 h 190500"/>
              <a:gd name="connsiteX3" fmla="*/ 9144000 w 9144000"/>
              <a:gd name="connsiteY3" fmla="*/ 190500 h 190500"/>
              <a:gd name="connsiteX4" fmla="*/ 0 w 9144000"/>
              <a:gd name="connsiteY4" fmla="*/ 190500 h 190500"/>
              <a:gd name="connsiteX5" fmla="*/ 0 w 9144000"/>
              <a:gd name="connsiteY5" fmla="*/ 138113 h 190500"/>
              <a:gd name="connsiteX0" fmla="*/ 0 w 9144000"/>
              <a:gd name="connsiteY0" fmla="*/ 138113 h 190500"/>
              <a:gd name="connsiteX1" fmla="*/ 6805613 w 9144000"/>
              <a:gd name="connsiteY1" fmla="*/ 123825 h 190500"/>
              <a:gd name="connsiteX2" fmla="*/ 9144000 w 9144000"/>
              <a:gd name="connsiteY2" fmla="*/ 0 h 190500"/>
              <a:gd name="connsiteX3" fmla="*/ 9144000 w 9144000"/>
              <a:gd name="connsiteY3" fmla="*/ 190500 h 190500"/>
              <a:gd name="connsiteX4" fmla="*/ 0 w 9144000"/>
              <a:gd name="connsiteY4" fmla="*/ 190500 h 190500"/>
              <a:gd name="connsiteX5" fmla="*/ 0 w 9144000"/>
              <a:gd name="connsiteY5" fmla="*/ 138113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90500">
                <a:moveTo>
                  <a:pt x="0" y="138113"/>
                </a:moveTo>
                <a:cubicBezTo>
                  <a:pt x="2109788" y="104775"/>
                  <a:pt x="4695825" y="157163"/>
                  <a:pt x="6805613" y="123825"/>
                </a:cubicBezTo>
                <a:lnTo>
                  <a:pt x="9144000" y="0"/>
                </a:lnTo>
                <a:lnTo>
                  <a:pt x="9144000" y="190500"/>
                </a:lnTo>
                <a:lnTo>
                  <a:pt x="0" y="190500"/>
                </a:lnTo>
                <a:lnTo>
                  <a:pt x="0" y="138113"/>
                </a:lnTo>
                <a:close/>
              </a:path>
            </a:pathLst>
          </a:custGeom>
          <a:solidFill>
            <a:srgbClr val="CC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lumMod val="95000"/>
                </a:schemeClr>
              </a:solidFill>
            </a:endParaRPr>
          </a:p>
        </p:txBody>
      </p:sp>
      <p:sp>
        <p:nvSpPr>
          <p:cNvPr id="2" name="Title 1"/>
          <p:cNvSpPr>
            <a:spLocks noGrp="1"/>
          </p:cNvSpPr>
          <p:nvPr>
            <p:ph type="title"/>
          </p:nvPr>
        </p:nvSpPr>
        <p:spPr>
          <a:xfrm>
            <a:off x="0" y="365760"/>
            <a:ext cx="9144000" cy="1109472"/>
          </a:xfrm>
        </p:spPr>
        <p:txBody>
          <a:bodyPr>
            <a:normAutofit/>
          </a:bodyPr>
          <a:lstStyle>
            <a:lvl1pPr>
              <a:defRPr sz="3200"/>
            </a:lvl1pPr>
          </a:lstStyle>
          <a:p>
            <a:r>
              <a:rPr lang="ja-JP" altLang="en-US" dirty="0"/>
              <a:t>マスター タイトルの書式設定</a:t>
            </a:r>
            <a:endParaRPr lang="en-US" dirty="0"/>
          </a:p>
        </p:txBody>
      </p:sp>
      <p:sp>
        <p:nvSpPr>
          <p:cNvPr id="3" name="Content Placeholder 2"/>
          <p:cNvSpPr>
            <a:spLocks noGrp="1"/>
          </p:cNvSpPr>
          <p:nvPr>
            <p:ph idx="1"/>
          </p:nvPr>
        </p:nvSpPr>
        <p:spPr>
          <a:xfrm>
            <a:off x="628650" y="1625855"/>
            <a:ext cx="7886700" cy="4551108"/>
          </a:xfrm>
        </p:spPr>
        <p:txBody>
          <a:bodyPr/>
          <a:lstStyle>
            <a:lvl1pPr>
              <a:defRPr sz="2400"/>
            </a:lvl1pPr>
            <a:lvl2pPr>
              <a:defRPr sz="2000"/>
            </a:lvl2pPr>
            <a:lvl3pPr>
              <a:defRPr sz="1600"/>
            </a:lvl3pPr>
            <a:lvl4pPr>
              <a:defRPr sz="1600"/>
            </a:lvl4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13E50DA0-0BF9-4F9C-B893-DC18F0ED41C7}" type="datetime1">
              <a:rPr kumimoji="1" lang="ja-JP" altLang="en-US" smtClean="0"/>
              <a:t>2021/10/11</a:t>
            </a:fld>
            <a:endParaRPr kumimoji="1" lang="ja-JP" altLang="en-US"/>
          </a:p>
        </p:txBody>
      </p:sp>
      <p:sp>
        <p:nvSpPr>
          <p:cNvPr id="5" name="Footer Placeholder 4"/>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6" name="Slide Number Placeholder 5"/>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pic>
        <p:nvPicPr>
          <p:cNvPr id="12" name="図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15350" y="229236"/>
            <a:ext cx="576459" cy="571502"/>
          </a:xfrm>
          <a:prstGeom prst="rect">
            <a:avLst/>
          </a:prstGeom>
        </p:spPr>
      </p:pic>
    </p:spTree>
    <p:extLst>
      <p:ext uri="{BB962C8B-B14F-4D97-AF65-F5344CB8AC3E}">
        <p14:creationId xmlns:p14="http://schemas.microsoft.com/office/powerpoint/2010/main" val="156752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C12CE9-928E-4532-8A33-404DD67B1753}" type="datetime1">
              <a:rPr kumimoji="1" lang="ja-JP" altLang="en-US" smtClean="0"/>
              <a:t>2021/10/11</a:t>
            </a:fld>
            <a:endParaRPr kumimoji="1" lang="ja-JP" altLang="en-US"/>
          </a:p>
        </p:txBody>
      </p:sp>
      <p:sp>
        <p:nvSpPr>
          <p:cNvPr id="5" name="Footer Placeholder 4"/>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6" name="Slide Number Placeholder 5"/>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259952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12" name="正方形/長方形 11"/>
          <p:cNvSpPr/>
          <p:nvPr userDrawn="1"/>
        </p:nvSpPr>
        <p:spPr>
          <a:xfrm>
            <a:off x="0" y="6721476"/>
            <a:ext cx="9144000" cy="1365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lumMod val="95000"/>
                </a:schemeClr>
              </a:solidFill>
            </a:endParaRPr>
          </a:p>
        </p:txBody>
      </p:sp>
      <p:sp>
        <p:nvSpPr>
          <p:cNvPr id="2" name="Title 1"/>
          <p:cNvSpPr>
            <a:spLocks noGrp="1"/>
          </p:cNvSpPr>
          <p:nvPr>
            <p:ph type="title"/>
          </p:nvPr>
        </p:nvSpPr>
        <p:spPr>
          <a:xfrm>
            <a:off x="628650" y="853440"/>
            <a:ext cx="7886700" cy="972185"/>
          </a:xfrm>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628650" y="2005013"/>
            <a:ext cx="3886200" cy="417195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4629150" y="2005013"/>
            <a:ext cx="3886200" cy="417195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Date Placeholder 4"/>
          <p:cNvSpPr>
            <a:spLocks noGrp="1"/>
          </p:cNvSpPr>
          <p:nvPr>
            <p:ph type="dt" sz="half" idx="10"/>
          </p:nvPr>
        </p:nvSpPr>
        <p:spPr/>
        <p:txBody>
          <a:bodyPr/>
          <a:lstStyle/>
          <a:p>
            <a:fld id="{9278399A-D44A-403D-93CB-F326B52FB584}" type="datetime1">
              <a:rPr kumimoji="1" lang="ja-JP" altLang="en-US" smtClean="0"/>
              <a:t>2021/10/11</a:t>
            </a:fld>
            <a:endParaRPr kumimoji="1" lang="ja-JP" altLang="en-US"/>
          </a:p>
        </p:txBody>
      </p:sp>
      <p:sp>
        <p:nvSpPr>
          <p:cNvPr id="6" name="Footer Placeholder 5"/>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7" name="Slide Number Placeholder 6"/>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
        <p:nvSpPr>
          <p:cNvPr id="9" name="正方形/長方形 8"/>
          <p:cNvSpPr/>
          <p:nvPr userDrawn="1"/>
        </p:nvSpPr>
        <p:spPr>
          <a:xfrm>
            <a:off x="0" y="0"/>
            <a:ext cx="9144000" cy="406400"/>
          </a:xfrm>
          <a:prstGeom prst="rect">
            <a:avLst/>
          </a:prstGeom>
          <a:solidFill>
            <a:srgbClr val="CC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1"/>
            <a:ext cx="406400" cy="406400"/>
          </a:xfrm>
          <a:prstGeom prst="rect">
            <a:avLst/>
          </a:prstGeom>
        </p:spPr>
      </p:pic>
    </p:spTree>
    <p:extLst>
      <p:ext uri="{BB962C8B-B14F-4D97-AF65-F5344CB8AC3E}">
        <p14:creationId xmlns:p14="http://schemas.microsoft.com/office/powerpoint/2010/main" val="1526366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C1E2344C-CB71-4DC1-9867-33B48FF87F22}" type="datetime1">
              <a:rPr kumimoji="1" lang="ja-JP" altLang="en-US" smtClean="0"/>
              <a:t>2021/10/11</a:t>
            </a:fld>
            <a:endParaRPr kumimoji="1" lang="ja-JP" altLang="en-US"/>
          </a:p>
        </p:txBody>
      </p:sp>
      <p:sp>
        <p:nvSpPr>
          <p:cNvPr id="8" name="Footer Placeholder 7"/>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9" name="Slide Number Placeholder 8"/>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744035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CEF11EBE-E003-4459-8858-A99090DC01BF}" type="datetime1">
              <a:rPr kumimoji="1" lang="ja-JP" altLang="en-US" smtClean="0"/>
              <a:t>2021/10/11</a:t>
            </a:fld>
            <a:endParaRPr kumimoji="1" lang="ja-JP" altLang="en-US"/>
          </a:p>
        </p:txBody>
      </p:sp>
      <p:sp>
        <p:nvSpPr>
          <p:cNvPr id="4" name="Footer Placeholder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5" name="Slide Number Placeholder 4"/>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3981679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8" name="正方形/長方形 7"/>
          <p:cNvSpPr/>
          <p:nvPr userDrawn="1"/>
        </p:nvSpPr>
        <p:spPr>
          <a:xfrm>
            <a:off x="0" y="6721476"/>
            <a:ext cx="9144000" cy="1365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lumMod val="95000"/>
                </a:schemeClr>
              </a:solidFill>
            </a:endParaRPr>
          </a:p>
        </p:txBody>
      </p:sp>
      <p:sp>
        <p:nvSpPr>
          <p:cNvPr id="2" name="Date Placeholder 1"/>
          <p:cNvSpPr>
            <a:spLocks noGrp="1"/>
          </p:cNvSpPr>
          <p:nvPr>
            <p:ph type="dt" sz="half" idx="10"/>
          </p:nvPr>
        </p:nvSpPr>
        <p:spPr/>
        <p:txBody>
          <a:bodyPr/>
          <a:lstStyle/>
          <a:p>
            <a:fld id="{1A01FB7B-59C9-4B9D-B8AA-273D37B4FC9B}" type="datetime1">
              <a:rPr kumimoji="1" lang="ja-JP" altLang="en-US" smtClean="0"/>
              <a:t>2021/10/11</a:t>
            </a:fld>
            <a:endParaRPr kumimoji="1" lang="ja-JP" altLang="en-US"/>
          </a:p>
        </p:txBody>
      </p:sp>
      <p:sp>
        <p:nvSpPr>
          <p:cNvPr id="3" name="Footer Placeholder 2"/>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4" name="Slide Number Placeholder 3"/>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grpSp>
        <p:nvGrpSpPr>
          <p:cNvPr id="5" name="グループ化 4"/>
          <p:cNvGrpSpPr/>
          <p:nvPr userDrawn="1"/>
        </p:nvGrpSpPr>
        <p:grpSpPr>
          <a:xfrm>
            <a:off x="0" y="0"/>
            <a:ext cx="9144000" cy="469900"/>
            <a:chOff x="0" y="0"/>
            <a:chExt cx="9144000" cy="469900"/>
          </a:xfrm>
        </p:grpSpPr>
        <p:sp>
          <p:nvSpPr>
            <p:cNvPr id="6" name="正方形/長方形 5"/>
            <p:cNvSpPr/>
            <p:nvPr userDrawn="1"/>
          </p:nvSpPr>
          <p:spPr>
            <a:xfrm>
              <a:off x="0" y="0"/>
              <a:ext cx="9144000" cy="469900"/>
            </a:xfrm>
            <a:prstGeom prst="rect">
              <a:avLst/>
            </a:prstGeom>
            <a:solidFill>
              <a:srgbClr val="CC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469900" cy="469900"/>
            </a:xfrm>
            <a:prstGeom prst="rect">
              <a:avLst/>
            </a:prstGeom>
          </p:spPr>
        </p:pic>
      </p:grpSp>
    </p:spTree>
    <p:extLst>
      <p:ext uri="{BB962C8B-B14F-4D97-AF65-F5344CB8AC3E}">
        <p14:creationId xmlns:p14="http://schemas.microsoft.com/office/powerpoint/2010/main" val="801928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8E9EFD-EDAD-4023-8966-042BD8BA0DCA}" type="datetime1">
              <a:rPr kumimoji="1" lang="ja-JP" altLang="en-US" smtClean="0"/>
              <a:t>2021/10/11</a:t>
            </a:fld>
            <a:endParaRPr kumimoji="1" lang="ja-JP" altLang="en-US"/>
          </a:p>
        </p:txBody>
      </p:sp>
      <p:sp>
        <p:nvSpPr>
          <p:cNvPr id="6" name="Footer Placeholder 5"/>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7" name="Slide Number Placeholder 6"/>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3843538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7A63DC3-B27B-4CB4-B7E9-51180173BE3A}" type="datetime1">
              <a:rPr kumimoji="1" lang="ja-JP" altLang="en-US" smtClean="0"/>
              <a:t>2021/10/11</a:t>
            </a:fld>
            <a:endParaRPr kumimoji="1" lang="ja-JP" altLang="en-US"/>
          </a:p>
        </p:txBody>
      </p:sp>
      <p:sp>
        <p:nvSpPr>
          <p:cNvPr id="6" name="Footer Placeholder 5"/>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7" name="Slide Number Placeholder 6"/>
          <p:cNvSpPr>
            <a:spLocks noGrp="1"/>
          </p:cNvSpPr>
          <p:nvPr>
            <p:ph type="sldNum" sz="quarter" idx="12"/>
          </p:nvPr>
        </p:nvSpPr>
        <p:spPr/>
        <p:txBody>
          <a:body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66953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2AEA1-E8BB-4A71-9157-976333F47F2B}" type="datetime1">
              <a:rPr kumimoji="1" lang="ja-JP" altLang="en-US" smtClean="0"/>
              <a:t>2021/10/11</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647AC3-476A-4552-8C1B-9ED235D1E88E}" type="slidenum">
              <a:rPr kumimoji="1" lang="ja-JP" altLang="en-US" smtClean="0"/>
              <a:t>‹#›</a:t>
            </a:fld>
            <a:endParaRPr kumimoji="1" lang="ja-JP" altLang="en-US"/>
          </a:p>
        </p:txBody>
      </p:sp>
    </p:spTree>
    <p:extLst>
      <p:ext uri="{BB962C8B-B14F-4D97-AF65-F5344CB8AC3E}">
        <p14:creationId xmlns:p14="http://schemas.microsoft.com/office/powerpoint/2010/main" val="11661167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sldNum="0"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95451" y="557185"/>
            <a:ext cx="8353097" cy="2887351"/>
          </a:xfrm>
        </p:spPr>
        <p:txBody>
          <a:bodyPr>
            <a:normAutofit/>
          </a:bodyPr>
          <a:lstStyle/>
          <a:p>
            <a:r>
              <a:rPr lang="en-US" altLang="ja-JP" sz="2800" b="1" dirty="0"/>
              <a:t>SARS-CoV-2 Suppression and Early Closure of Bars and Restaurants : A Longitudinal Natural </a:t>
            </a:r>
            <a:r>
              <a:rPr lang="en-US" altLang="ja-JP" sz="2800" b="1" dirty="0" smtClean="0"/>
              <a:t>Experiment</a:t>
            </a:r>
            <a:br>
              <a:rPr lang="en-US" altLang="ja-JP" sz="2800" b="1" dirty="0" smtClean="0"/>
            </a:br>
            <a:r>
              <a:rPr lang="en-US" altLang="ja-JP" sz="2800" b="1" dirty="0" smtClean="0"/>
              <a:t>(with Izumi Yokoyama, Masaki </a:t>
            </a:r>
            <a:r>
              <a:rPr lang="en-US" altLang="ja-JP" sz="2800" b="1" dirty="0" err="1" smtClean="0"/>
              <a:t>Oguni</a:t>
            </a:r>
            <a:r>
              <a:rPr lang="en-US" altLang="ja-JP" sz="2800" b="1" dirty="0" smtClean="0"/>
              <a:t>, Takahiro </a:t>
            </a:r>
            <a:r>
              <a:rPr lang="en-US" altLang="ja-JP" sz="2800" b="1" dirty="0" err="1" smtClean="0"/>
              <a:t>Tabuchi</a:t>
            </a:r>
            <a:r>
              <a:rPr lang="en-US" altLang="ja-JP" sz="2800" b="1" dirty="0" smtClean="0"/>
              <a:t>, Takeo Fujiwara)</a:t>
            </a:r>
            <a:endParaRPr kumimoji="1" lang="ja-JP" altLang="en-US" sz="2800" b="1" dirty="0"/>
          </a:p>
        </p:txBody>
      </p:sp>
      <p:sp>
        <p:nvSpPr>
          <p:cNvPr id="3" name="サブタイトル 2"/>
          <p:cNvSpPr>
            <a:spLocks noGrp="1"/>
          </p:cNvSpPr>
          <p:nvPr>
            <p:ph type="subTitle" idx="1"/>
          </p:nvPr>
        </p:nvSpPr>
        <p:spPr>
          <a:xfrm>
            <a:off x="1143000" y="3830594"/>
            <a:ext cx="6858000" cy="2387600"/>
          </a:xfrm>
        </p:spPr>
        <p:txBody>
          <a:bodyPr>
            <a:normAutofit/>
          </a:bodyPr>
          <a:lstStyle/>
          <a:p>
            <a:r>
              <a:rPr lang="en-US" altLang="ja-JP" sz="1800" dirty="0" smtClean="0">
                <a:latin typeface="+mn-ea"/>
              </a:rPr>
              <a:t>2021</a:t>
            </a:r>
            <a:r>
              <a:rPr lang="ja-JP" altLang="en-US" sz="1800" dirty="0" smtClean="0">
                <a:latin typeface="+mn-ea"/>
              </a:rPr>
              <a:t>年</a:t>
            </a:r>
            <a:r>
              <a:rPr lang="en-US" altLang="ja-JP" sz="1800" dirty="0" smtClean="0">
                <a:latin typeface="+mn-ea"/>
              </a:rPr>
              <a:t>10</a:t>
            </a:r>
            <a:r>
              <a:rPr lang="ja-JP" altLang="en-US" sz="1800" dirty="0" smtClean="0">
                <a:latin typeface="+mn-ea"/>
              </a:rPr>
              <a:t>月</a:t>
            </a:r>
            <a:r>
              <a:rPr lang="en-US" altLang="ja-JP" sz="1800" dirty="0" smtClean="0">
                <a:latin typeface="+mn-ea"/>
              </a:rPr>
              <a:t>11</a:t>
            </a:r>
            <a:r>
              <a:rPr lang="ja-JP" altLang="en-US" sz="1800" dirty="0" smtClean="0">
                <a:latin typeface="+mn-ea"/>
              </a:rPr>
              <a:t>日</a:t>
            </a:r>
            <a:endParaRPr lang="en-US" altLang="ja-JP" sz="1800" dirty="0" smtClean="0">
              <a:latin typeface="+mn-ea"/>
            </a:endParaRPr>
          </a:p>
          <a:p>
            <a:endParaRPr lang="en-US" altLang="ja-JP" sz="1800" dirty="0">
              <a:latin typeface="+mn-ea"/>
            </a:endParaRPr>
          </a:p>
          <a:p>
            <a:r>
              <a:rPr lang="ja-JP" altLang="en-US" sz="1800" dirty="0">
                <a:latin typeface="+mn-ea"/>
              </a:rPr>
              <a:t>一橋</a:t>
            </a:r>
            <a:r>
              <a:rPr kumimoji="1" lang="ja-JP" altLang="en-US" sz="1800" dirty="0">
                <a:latin typeface="+mn-ea"/>
              </a:rPr>
              <a:t>大学　経済学研究科</a:t>
            </a:r>
            <a:endParaRPr kumimoji="1" lang="en-US" altLang="ja-JP" sz="1800" dirty="0">
              <a:latin typeface="+mn-ea"/>
            </a:endParaRPr>
          </a:p>
          <a:p>
            <a:r>
              <a:rPr kumimoji="1" lang="ja-JP" altLang="en-US" sz="1800" dirty="0">
                <a:latin typeface="+mn-ea"/>
              </a:rPr>
              <a:t>国際・公共政策大学院</a:t>
            </a:r>
            <a:endParaRPr kumimoji="1" lang="en-US" altLang="ja-JP" sz="1800" dirty="0">
              <a:latin typeface="+mn-ea"/>
            </a:endParaRPr>
          </a:p>
          <a:p>
            <a:r>
              <a:rPr kumimoji="1" lang="ja-JP" altLang="en-US" sz="1800" dirty="0">
                <a:latin typeface="+mn-ea"/>
              </a:rPr>
              <a:t>准教授</a:t>
            </a:r>
            <a:endParaRPr kumimoji="1" lang="en-US" altLang="ja-JP" sz="1800" dirty="0">
              <a:latin typeface="+mn-ea"/>
            </a:endParaRPr>
          </a:p>
          <a:p>
            <a:r>
              <a:rPr kumimoji="1" lang="ja-JP" altLang="en-US" sz="1800" dirty="0">
                <a:latin typeface="+mn-ea"/>
              </a:rPr>
              <a:t>高久玲音</a:t>
            </a:r>
          </a:p>
        </p:txBody>
      </p:sp>
    </p:spTree>
    <p:extLst>
      <p:ext uri="{BB962C8B-B14F-4D97-AF65-F5344CB8AC3E}">
        <p14:creationId xmlns:p14="http://schemas.microsoft.com/office/powerpoint/2010/main" val="1163980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モチベーション</a:t>
            </a:r>
            <a:endParaRPr kumimoji="1" lang="ja-JP" altLang="en-US" dirty="0"/>
          </a:p>
        </p:txBody>
      </p:sp>
      <p:sp>
        <p:nvSpPr>
          <p:cNvPr id="3" name="コンテンツ プレースホルダー 2"/>
          <p:cNvSpPr>
            <a:spLocks noGrp="1"/>
          </p:cNvSpPr>
          <p:nvPr>
            <p:ph idx="1"/>
          </p:nvPr>
        </p:nvSpPr>
        <p:spPr>
          <a:xfrm>
            <a:off x="628649" y="1625855"/>
            <a:ext cx="8251463" cy="4551108"/>
          </a:xfrm>
        </p:spPr>
        <p:txBody>
          <a:bodyPr>
            <a:normAutofit/>
          </a:bodyPr>
          <a:lstStyle/>
          <a:p>
            <a:r>
              <a:rPr kumimoji="1" lang="ja-JP" altLang="en-US" sz="2000" u="sng" dirty="0" smtClean="0">
                <a:solidFill>
                  <a:srgbClr val="FF0000"/>
                </a:solidFill>
              </a:rPr>
              <a:t>緊急事態宣言の内生性</a:t>
            </a:r>
            <a:endParaRPr kumimoji="1" lang="en-US" altLang="ja-JP" sz="2000" u="sng" dirty="0" smtClean="0">
              <a:solidFill>
                <a:srgbClr val="FF0000"/>
              </a:solidFill>
            </a:endParaRPr>
          </a:p>
          <a:p>
            <a:pPr lvl="1"/>
            <a:r>
              <a:rPr lang="ja-JP" altLang="en-US" dirty="0"/>
              <a:t>感染</a:t>
            </a:r>
            <a:r>
              <a:rPr lang="ja-JP" altLang="en-US" dirty="0" smtClean="0"/>
              <a:t>拡大地域で緊急事態宣言が発出される</a:t>
            </a:r>
            <a:endParaRPr lang="en-US" altLang="ja-JP" dirty="0" smtClean="0"/>
          </a:p>
          <a:p>
            <a:pPr lvl="1"/>
            <a:r>
              <a:rPr lang="ja-JP" altLang="en-US" dirty="0" smtClean="0"/>
              <a:t>感染が拡大すれば政策と関係なく人流も変化</a:t>
            </a:r>
            <a:endParaRPr lang="en-US" altLang="ja-JP" dirty="0" smtClean="0"/>
          </a:p>
          <a:p>
            <a:pPr lvl="1"/>
            <a:r>
              <a:rPr kumimoji="1" lang="ja-JP" altLang="en-US" u="sng" dirty="0" smtClean="0">
                <a:solidFill>
                  <a:srgbClr val="FF0000"/>
                </a:solidFill>
              </a:rPr>
              <a:t>感染の恐怖の効果と「宣言」の効果を分けることは</a:t>
            </a:r>
            <a:r>
              <a:rPr lang="ja-JP" altLang="en-US" u="sng" dirty="0">
                <a:solidFill>
                  <a:srgbClr val="FF0000"/>
                </a:solidFill>
              </a:rPr>
              <a:t>極めて</a:t>
            </a:r>
            <a:r>
              <a:rPr kumimoji="1" lang="ja-JP" altLang="en-US" u="sng" dirty="0" smtClean="0">
                <a:solidFill>
                  <a:srgbClr val="FF0000"/>
                </a:solidFill>
              </a:rPr>
              <a:t>困難</a:t>
            </a:r>
            <a:endParaRPr kumimoji="1" lang="en-US" altLang="ja-JP" u="sng" dirty="0" smtClean="0">
              <a:solidFill>
                <a:srgbClr val="FF0000"/>
              </a:solidFill>
            </a:endParaRPr>
          </a:p>
          <a:p>
            <a:pPr lvl="1"/>
            <a:endParaRPr lang="en-US" altLang="ja-JP" dirty="0"/>
          </a:p>
          <a:p>
            <a:r>
              <a:rPr kumimoji="1" lang="ja-JP" altLang="en-US" sz="2000" dirty="0" smtClean="0"/>
              <a:t>地理的に近い緊急事態宣言地域を非緊急事態宣言地域を比較することで、「宣言」の効果を把握可能</a:t>
            </a:r>
            <a:endParaRPr kumimoji="1" lang="en-US" altLang="ja-JP" sz="2000" dirty="0" smtClean="0"/>
          </a:p>
          <a:p>
            <a:pPr lvl="1"/>
            <a:r>
              <a:rPr lang="ja-JP" altLang="en-US" dirty="0" smtClean="0"/>
              <a:t>感染の恐怖は地理的に近ければ大きな差はない</a:t>
            </a:r>
            <a:endParaRPr lang="en-US" altLang="ja-JP" dirty="0" smtClean="0"/>
          </a:p>
          <a:p>
            <a:pPr lvl="1"/>
            <a:endParaRPr lang="en-US" altLang="ja-JP" dirty="0"/>
          </a:p>
          <a:p>
            <a:r>
              <a:rPr lang="ja-JP" altLang="en-US" sz="2000" u="sng" dirty="0" smtClean="0">
                <a:solidFill>
                  <a:srgbClr val="FF0000"/>
                </a:solidFill>
              </a:rPr>
              <a:t>飲食店の時短要請の純粋な効果を識別可能</a:t>
            </a:r>
            <a:endParaRPr lang="en-US" altLang="ja-JP" sz="2000" u="sng" dirty="0" smtClean="0">
              <a:solidFill>
                <a:srgbClr val="FF0000"/>
              </a:solidFill>
            </a:endParaRPr>
          </a:p>
          <a:p>
            <a:pPr lvl="1"/>
            <a:r>
              <a:rPr lang="ja-JP" altLang="en-US" dirty="0"/>
              <a:t>都市封鎖</a:t>
            </a:r>
            <a:r>
              <a:rPr lang="ja-JP" altLang="en-US" dirty="0" smtClean="0"/>
              <a:t>などの他の政策の影響はない</a:t>
            </a:r>
            <a:endParaRPr lang="en-US" altLang="ja-JP" dirty="0" smtClean="0"/>
          </a:p>
          <a:p>
            <a:pPr lvl="1"/>
            <a:r>
              <a:rPr lang="ja-JP" altLang="en-US" dirty="0" smtClean="0"/>
              <a:t>「飲食店を狙い撃ち」にした結果、飲食店閉鎖の純粋な影響がわかるという点で、世界的にも珍しい実験的環境</a:t>
            </a:r>
            <a:endParaRPr lang="en-US" altLang="ja-JP" dirty="0" smtClean="0"/>
          </a:p>
          <a:p>
            <a:pPr lvl="2"/>
            <a:endParaRPr kumimoji="1" lang="ja-JP" altLang="en-US" sz="2000"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spTree>
    <p:extLst>
      <p:ext uri="{BB962C8B-B14F-4D97-AF65-F5344CB8AC3E}">
        <p14:creationId xmlns:p14="http://schemas.microsoft.com/office/powerpoint/2010/main" val="11686912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概念図</a:t>
            </a:r>
            <a:endParaRPr lang="en-US" dirty="0"/>
          </a:p>
        </p:txBody>
      </p:sp>
      <p:sp>
        <p:nvSpPr>
          <p:cNvPr id="3" name="コンテンツ プレースホルダー 2"/>
          <p:cNvSpPr>
            <a:spLocks noGrp="1"/>
          </p:cNvSpPr>
          <p:nvPr>
            <p:ph idx="1"/>
          </p:nvPr>
        </p:nvSpPr>
        <p:spPr/>
        <p:txBody>
          <a:bodyPr>
            <a:normAutofit/>
          </a:bodyPr>
          <a:lstStyle/>
          <a:p>
            <a:r>
              <a:rPr lang="ja-JP" altLang="en-US" sz="2000" dirty="0" smtClean="0"/>
              <a:t>非常事態宣言は感染拡大地域で発令されており、政策以外にも感染恐怖で人流が抑制される。感染状況の近い非宣言地域のトレンドを差し引かないと政策効果は過大推定になる</a:t>
            </a:r>
            <a:endParaRPr lang="en-US" sz="2000"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cxnSp>
        <p:nvCxnSpPr>
          <p:cNvPr id="6" name="直線コネクタ 5"/>
          <p:cNvCxnSpPr/>
          <p:nvPr/>
        </p:nvCxnSpPr>
        <p:spPr>
          <a:xfrm>
            <a:off x="2192784" y="2982897"/>
            <a:ext cx="17756" cy="2769833"/>
          </a:xfrm>
          <a:prstGeom prst="line">
            <a:avLst/>
          </a:prstGeom>
          <a:ln w="317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flipH="1">
            <a:off x="2210540" y="5751250"/>
            <a:ext cx="4774707" cy="1480"/>
          </a:xfrm>
          <a:prstGeom prst="line">
            <a:avLst/>
          </a:prstGeom>
          <a:ln w="317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3028950" y="5592932"/>
            <a:ext cx="0" cy="158318"/>
          </a:xfrm>
          <a:prstGeom prst="line">
            <a:avLst/>
          </a:prstGeom>
          <a:ln w="412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409678" y="5592932"/>
            <a:ext cx="0" cy="158318"/>
          </a:xfrm>
          <a:prstGeom prst="line">
            <a:avLst/>
          </a:prstGeom>
          <a:ln w="412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2672179" y="5909568"/>
            <a:ext cx="1216241" cy="369332"/>
          </a:xfrm>
          <a:prstGeom prst="rect">
            <a:avLst/>
          </a:prstGeom>
          <a:noFill/>
        </p:spPr>
        <p:txBody>
          <a:bodyPr wrap="square" rtlCol="0">
            <a:spAutoFit/>
          </a:bodyPr>
          <a:lstStyle/>
          <a:p>
            <a:r>
              <a:rPr lang="ja-JP" altLang="en-US" dirty="0" smtClean="0"/>
              <a:t>宣言前</a:t>
            </a:r>
            <a:endParaRPr lang="en-US" dirty="0"/>
          </a:p>
        </p:txBody>
      </p:sp>
      <p:sp>
        <p:nvSpPr>
          <p:cNvPr id="19" name="テキスト ボックス 18"/>
          <p:cNvSpPr txBox="1"/>
          <p:nvPr/>
        </p:nvSpPr>
        <p:spPr>
          <a:xfrm>
            <a:off x="6038296" y="5929128"/>
            <a:ext cx="1216241" cy="369332"/>
          </a:xfrm>
          <a:prstGeom prst="rect">
            <a:avLst/>
          </a:prstGeom>
          <a:noFill/>
        </p:spPr>
        <p:txBody>
          <a:bodyPr wrap="square" rtlCol="0">
            <a:spAutoFit/>
          </a:bodyPr>
          <a:lstStyle/>
          <a:p>
            <a:r>
              <a:rPr lang="ja-JP" altLang="en-US" dirty="0" smtClean="0"/>
              <a:t>宣言後</a:t>
            </a:r>
            <a:endParaRPr lang="en-US" dirty="0"/>
          </a:p>
        </p:txBody>
      </p:sp>
      <p:sp>
        <p:nvSpPr>
          <p:cNvPr id="20" name="テキスト ボックス 19"/>
          <p:cNvSpPr txBox="1"/>
          <p:nvPr/>
        </p:nvSpPr>
        <p:spPr>
          <a:xfrm>
            <a:off x="1383936" y="2838332"/>
            <a:ext cx="738664" cy="2281561"/>
          </a:xfrm>
          <a:prstGeom prst="rect">
            <a:avLst/>
          </a:prstGeom>
          <a:noFill/>
        </p:spPr>
        <p:txBody>
          <a:bodyPr vert="eaVert" wrap="square" rtlCol="0">
            <a:spAutoFit/>
          </a:bodyPr>
          <a:lstStyle/>
          <a:p>
            <a:r>
              <a:rPr lang="ja-JP" altLang="en-US" dirty="0" smtClean="0"/>
              <a:t>実行再生産数などの感染アウトカム</a:t>
            </a:r>
            <a:endParaRPr lang="en-US" dirty="0"/>
          </a:p>
        </p:txBody>
      </p:sp>
      <p:grpSp>
        <p:nvGrpSpPr>
          <p:cNvPr id="39" name="グループ化 38"/>
          <p:cNvGrpSpPr/>
          <p:nvPr/>
        </p:nvGrpSpPr>
        <p:grpSpPr>
          <a:xfrm>
            <a:off x="2918729" y="2965940"/>
            <a:ext cx="3593873" cy="1327790"/>
            <a:chOff x="2918730" y="4052656"/>
            <a:chExt cx="3593873" cy="1327790"/>
          </a:xfrm>
        </p:grpSpPr>
        <p:sp>
          <p:nvSpPr>
            <p:cNvPr id="21" name="円/楕円 20"/>
            <p:cNvSpPr/>
            <p:nvPr/>
          </p:nvSpPr>
          <p:spPr>
            <a:xfrm>
              <a:off x="2918730" y="4052656"/>
              <a:ext cx="205851" cy="2485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円/楕円 21"/>
            <p:cNvSpPr/>
            <p:nvPr/>
          </p:nvSpPr>
          <p:spPr>
            <a:xfrm>
              <a:off x="6306752" y="5131871"/>
              <a:ext cx="205851" cy="2485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直線矢印コネクタ 23"/>
            <p:cNvCxnSpPr/>
            <p:nvPr/>
          </p:nvCxnSpPr>
          <p:spPr>
            <a:xfrm>
              <a:off x="3363897" y="4301231"/>
              <a:ext cx="2601897" cy="8306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8" name="グループ化 37"/>
          <p:cNvGrpSpPr/>
          <p:nvPr/>
        </p:nvGrpSpPr>
        <p:grpSpPr>
          <a:xfrm>
            <a:off x="2898307" y="4403534"/>
            <a:ext cx="3593874" cy="716359"/>
            <a:chOff x="2918729" y="3309337"/>
            <a:chExt cx="3593874" cy="716359"/>
          </a:xfrm>
        </p:grpSpPr>
        <p:sp>
          <p:nvSpPr>
            <p:cNvPr id="27" name="円/楕円 26"/>
            <p:cNvSpPr/>
            <p:nvPr/>
          </p:nvSpPr>
          <p:spPr>
            <a:xfrm>
              <a:off x="2918729" y="3309337"/>
              <a:ext cx="205851" cy="248575"/>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円/楕円 27"/>
            <p:cNvSpPr/>
            <p:nvPr/>
          </p:nvSpPr>
          <p:spPr>
            <a:xfrm>
              <a:off x="6306752" y="3777121"/>
              <a:ext cx="205851" cy="248575"/>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直線矢印コネクタ 28"/>
            <p:cNvCxnSpPr/>
            <p:nvPr/>
          </p:nvCxnSpPr>
          <p:spPr>
            <a:xfrm>
              <a:off x="3296944" y="3459843"/>
              <a:ext cx="2912153" cy="4415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1" name="テキスト ボックス 30"/>
          <p:cNvSpPr txBox="1"/>
          <p:nvPr/>
        </p:nvSpPr>
        <p:spPr>
          <a:xfrm>
            <a:off x="6782726" y="4881574"/>
            <a:ext cx="1679359" cy="369332"/>
          </a:xfrm>
          <a:prstGeom prst="rect">
            <a:avLst/>
          </a:prstGeom>
          <a:noFill/>
        </p:spPr>
        <p:txBody>
          <a:bodyPr wrap="square" rtlCol="0">
            <a:spAutoFit/>
          </a:bodyPr>
          <a:lstStyle/>
          <a:p>
            <a:r>
              <a:rPr lang="ja-JP" altLang="en-US" dirty="0" smtClean="0"/>
              <a:t>非宣言地域</a:t>
            </a:r>
            <a:endParaRPr lang="en-US" dirty="0"/>
          </a:p>
        </p:txBody>
      </p:sp>
      <p:sp>
        <p:nvSpPr>
          <p:cNvPr id="32" name="テキスト ボックス 31"/>
          <p:cNvSpPr txBox="1"/>
          <p:nvPr/>
        </p:nvSpPr>
        <p:spPr>
          <a:xfrm>
            <a:off x="6782725" y="4045155"/>
            <a:ext cx="1679359" cy="369332"/>
          </a:xfrm>
          <a:prstGeom prst="rect">
            <a:avLst/>
          </a:prstGeom>
          <a:noFill/>
        </p:spPr>
        <p:txBody>
          <a:bodyPr wrap="square" rtlCol="0">
            <a:spAutoFit/>
          </a:bodyPr>
          <a:lstStyle/>
          <a:p>
            <a:r>
              <a:rPr lang="ja-JP" altLang="en-US" dirty="0" smtClean="0"/>
              <a:t>宣言地域</a:t>
            </a:r>
            <a:endParaRPr lang="en-US" dirty="0"/>
          </a:p>
        </p:txBody>
      </p:sp>
      <p:grpSp>
        <p:nvGrpSpPr>
          <p:cNvPr id="37" name="グループ化 36"/>
          <p:cNvGrpSpPr/>
          <p:nvPr/>
        </p:nvGrpSpPr>
        <p:grpSpPr>
          <a:xfrm>
            <a:off x="3358347" y="3154846"/>
            <a:ext cx="3154255" cy="542618"/>
            <a:chOff x="3352193" y="4272212"/>
            <a:chExt cx="3154255" cy="542618"/>
          </a:xfrm>
        </p:grpSpPr>
        <p:cxnSp>
          <p:nvCxnSpPr>
            <p:cNvPr id="33" name="直線矢印コネクタ 32"/>
            <p:cNvCxnSpPr/>
            <p:nvPr/>
          </p:nvCxnSpPr>
          <p:spPr>
            <a:xfrm>
              <a:off x="3352193" y="4272212"/>
              <a:ext cx="2686103" cy="3899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円/楕円 33"/>
            <p:cNvSpPr/>
            <p:nvPr/>
          </p:nvSpPr>
          <p:spPr>
            <a:xfrm>
              <a:off x="6300597" y="4566255"/>
              <a:ext cx="205851" cy="2485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1545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居酒屋を閉める根拠は？①</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Chang et al. </a:t>
            </a:r>
            <a:r>
              <a:rPr kumimoji="1" lang="en-US" altLang="ja-JP" i="1" dirty="0" smtClean="0"/>
              <a:t>Nature</a:t>
            </a:r>
          </a:p>
          <a:p>
            <a:pPr lvl="1"/>
            <a:r>
              <a:rPr lang="en-US" altLang="ja-JP" dirty="0"/>
              <a:t>susceptible–exposed–infectious–removed (SEIR) </a:t>
            </a:r>
            <a:r>
              <a:rPr lang="en-US" altLang="ja-JP" dirty="0" smtClean="0"/>
              <a:t>model</a:t>
            </a:r>
            <a:r>
              <a:rPr lang="ja-JP" altLang="en-US" dirty="0"/>
              <a:t>に</a:t>
            </a:r>
            <a:r>
              <a:rPr lang="ja-JP" altLang="en-US" dirty="0" smtClean="0"/>
              <a:t>よって業態別の感染率を推定</a:t>
            </a:r>
            <a:endParaRPr lang="en-US" altLang="ja-JP" dirty="0" smtClean="0"/>
          </a:p>
          <a:p>
            <a:pPr lvl="1"/>
            <a:r>
              <a:rPr kumimoji="1" lang="en-US" altLang="ja-JP" dirty="0" smtClean="0"/>
              <a:t>Full Service Restaurants</a:t>
            </a:r>
            <a:r>
              <a:rPr kumimoji="1" lang="ja-JP" altLang="en-US" dirty="0" smtClean="0"/>
              <a:t>が最も高いと主張</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1698234" y="3274506"/>
            <a:ext cx="5747531" cy="3446970"/>
          </a:xfrm>
          <a:prstGeom prst="rect">
            <a:avLst/>
          </a:prstGeom>
        </p:spPr>
      </p:pic>
      <p:sp>
        <p:nvSpPr>
          <p:cNvPr id="8" name="上矢印 7"/>
          <p:cNvSpPr/>
          <p:nvPr/>
        </p:nvSpPr>
        <p:spPr>
          <a:xfrm rot="16200000">
            <a:off x="7426553" y="3295889"/>
            <a:ext cx="374073" cy="34847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7863449" y="2836718"/>
            <a:ext cx="1015663" cy="2909455"/>
          </a:xfrm>
          <a:prstGeom prst="rect">
            <a:avLst/>
          </a:prstGeom>
          <a:noFill/>
        </p:spPr>
        <p:txBody>
          <a:bodyPr vert="eaVert" wrap="square" rtlCol="0">
            <a:spAutoFit/>
          </a:bodyPr>
          <a:lstStyle/>
          <a:p>
            <a:r>
              <a:rPr kumimoji="1" lang="ja-JP" altLang="en-US" dirty="0" smtClean="0">
                <a:solidFill>
                  <a:srgbClr val="FF0000"/>
                </a:solidFill>
              </a:rPr>
              <a:t>居酒屋を開けることによる感染拡大効果は他の業態より圧倒的に大きい</a:t>
            </a:r>
            <a:endParaRPr kumimoji="1" lang="ja-JP" altLang="en-US" dirty="0">
              <a:solidFill>
                <a:srgbClr val="FF0000"/>
              </a:solidFill>
            </a:endParaRPr>
          </a:p>
        </p:txBody>
      </p:sp>
    </p:spTree>
    <p:extLst>
      <p:ext uri="{BB962C8B-B14F-4D97-AF65-F5344CB8AC3E}">
        <p14:creationId xmlns:p14="http://schemas.microsoft.com/office/powerpoint/2010/main" val="5355971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居酒屋を閉める根拠は？②</a:t>
            </a:r>
            <a:endParaRPr kumimoji="1" lang="ja-JP" altLang="en-US" dirty="0"/>
          </a:p>
        </p:txBody>
      </p:sp>
      <p:sp>
        <p:nvSpPr>
          <p:cNvPr id="3" name="コンテンツ プレースホルダー 2"/>
          <p:cNvSpPr>
            <a:spLocks noGrp="1"/>
          </p:cNvSpPr>
          <p:nvPr>
            <p:ph idx="1"/>
          </p:nvPr>
        </p:nvSpPr>
        <p:spPr>
          <a:xfrm>
            <a:off x="628650" y="1385797"/>
            <a:ext cx="7886700" cy="4551108"/>
          </a:xfrm>
        </p:spPr>
        <p:txBody>
          <a:bodyPr/>
          <a:lstStyle/>
          <a:p>
            <a:r>
              <a:rPr lang="en-US" altLang="ja-JP" dirty="0"/>
              <a:t>CDC</a:t>
            </a:r>
            <a:r>
              <a:rPr lang="ja-JP" altLang="en-US" dirty="0" smtClean="0"/>
              <a:t>の</a:t>
            </a:r>
            <a:r>
              <a:rPr lang="en-US" altLang="ja-JP" dirty="0" smtClean="0"/>
              <a:t>Case Control Study</a:t>
            </a:r>
            <a:r>
              <a:rPr lang="ja-JP" altLang="en-US" dirty="0" smtClean="0"/>
              <a:t>（症例対照研究）</a:t>
            </a:r>
            <a:endParaRPr kumimoji="1" lang="en-US" altLang="ja-JP" dirty="0" smtClean="0"/>
          </a:p>
          <a:p>
            <a:pPr lvl="1"/>
            <a:r>
              <a:rPr lang="en-US" altLang="ja-JP" u="sng" dirty="0" smtClean="0">
                <a:solidFill>
                  <a:srgbClr val="FF0000"/>
                </a:solidFill>
              </a:rPr>
              <a:t>PCR</a:t>
            </a:r>
            <a:r>
              <a:rPr lang="ja-JP" altLang="en-US" u="sng" dirty="0" smtClean="0">
                <a:solidFill>
                  <a:srgbClr val="FF0000"/>
                </a:solidFill>
              </a:rPr>
              <a:t>検査陽性の人はそうでない人よりレストランで食事をしていた確率が</a:t>
            </a:r>
            <a:r>
              <a:rPr lang="en-US" altLang="ja-JP" u="sng" dirty="0" smtClean="0">
                <a:solidFill>
                  <a:srgbClr val="FF0000"/>
                </a:solidFill>
              </a:rPr>
              <a:t>2</a:t>
            </a:r>
            <a:r>
              <a:rPr lang="ja-JP" altLang="en-US" u="sng" dirty="0" smtClean="0">
                <a:solidFill>
                  <a:srgbClr val="FF0000"/>
                </a:solidFill>
              </a:rPr>
              <a:t>倍高いことを発見</a:t>
            </a:r>
            <a:endParaRPr lang="en-US" altLang="ja-JP" u="sng" dirty="0" smtClean="0">
              <a:solidFill>
                <a:srgbClr val="FF0000"/>
              </a:solidFill>
            </a:endParaRPr>
          </a:p>
          <a:p>
            <a:pPr lvl="1"/>
            <a:r>
              <a:rPr lang="ja-JP" altLang="en-US" dirty="0" smtClean="0"/>
              <a:t>その他の</a:t>
            </a:r>
            <a:r>
              <a:rPr lang="en-US" altLang="ja-JP" dirty="0" smtClean="0"/>
              <a:t>Case Control Study</a:t>
            </a:r>
            <a:r>
              <a:rPr lang="ja-JP" altLang="en-US" dirty="0" smtClean="0"/>
              <a:t>でも同様の結果</a:t>
            </a:r>
            <a:endParaRPr lang="en-US" altLang="ja-JP" dirty="0" smtClean="0"/>
          </a:p>
          <a:p>
            <a:pPr lvl="1"/>
            <a:r>
              <a:rPr kumimoji="1" lang="ja-JP" altLang="en-US" dirty="0" smtClean="0"/>
              <a:t>レストランでの食事以外にも多くの高リスク行動をとるはずだが厳密に「他の行動」は制御できない分析モデル</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10" name="図 9"/>
          <p:cNvPicPr>
            <a:picLocks noChangeAspect="1"/>
          </p:cNvPicPr>
          <p:nvPr/>
        </p:nvPicPr>
        <p:blipFill>
          <a:blip r:embed="rId2"/>
          <a:stretch>
            <a:fillRect/>
          </a:stretch>
        </p:blipFill>
        <p:spPr>
          <a:xfrm>
            <a:off x="1687867" y="3430530"/>
            <a:ext cx="5648231" cy="3290945"/>
          </a:xfrm>
          <a:prstGeom prst="rect">
            <a:avLst/>
          </a:prstGeom>
        </p:spPr>
      </p:pic>
    </p:spTree>
    <p:extLst>
      <p:ext uri="{BB962C8B-B14F-4D97-AF65-F5344CB8AC3E}">
        <p14:creationId xmlns:p14="http://schemas.microsoft.com/office/powerpoint/2010/main" val="36850586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感染研の研究も症例対照研究</a:t>
            </a:r>
            <a:endParaRPr lang="en-US" dirty="0"/>
          </a:p>
        </p:txBody>
      </p:sp>
      <p:sp>
        <p:nvSpPr>
          <p:cNvPr id="3" name="コンテンツ プレースホルダー 2"/>
          <p:cNvSpPr>
            <a:spLocks noGrp="1"/>
          </p:cNvSpPr>
          <p:nvPr>
            <p:ph idx="1"/>
          </p:nvPr>
        </p:nvSpPr>
        <p:spPr/>
        <p:txBody>
          <a:bodyPr/>
          <a:lstStyle/>
          <a:p>
            <a:r>
              <a:rPr lang="ja-JP" altLang="en-US" dirty="0" smtClean="0"/>
              <a:t>「マスクなし会食」は感染リスク</a:t>
            </a:r>
            <a:r>
              <a:rPr lang="en-US" altLang="ja-JP" dirty="0" smtClean="0"/>
              <a:t>4</a:t>
            </a:r>
            <a:r>
              <a:rPr lang="ja-JP" altLang="en-US" dirty="0" smtClean="0"/>
              <a:t>倍</a:t>
            </a:r>
            <a:endParaRPr lang="en-US" altLang="ja-JP" dirty="0" smtClean="0"/>
          </a:p>
          <a:p>
            <a:pPr lvl="1"/>
            <a:r>
              <a:rPr lang="ja-JP" altLang="en-US" dirty="0" smtClean="0"/>
              <a:t>「マスクなし会食」をコロナ禍でもしている人は高リスクな行動を他にもとると考えられるので、</a:t>
            </a:r>
            <a:r>
              <a:rPr lang="ja-JP" altLang="en-US" dirty="0"/>
              <a:t> 「マスクなし会食</a:t>
            </a:r>
            <a:r>
              <a:rPr lang="ja-JP" altLang="en-US" dirty="0" smtClean="0"/>
              <a:t>」の効果なのかは依然として不明</a:t>
            </a:r>
            <a:endParaRPr lang="en-US" dirty="0"/>
          </a:p>
          <a:p>
            <a:endParaRPr lang="en-US"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pic>
        <p:nvPicPr>
          <p:cNvPr id="5" name="図 4"/>
          <p:cNvPicPr>
            <a:picLocks noChangeAspect="1"/>
          </p:cNvPicPr>
          <p:nvPr/>
        </p:nvPicPr>
        <p:blipFill>
          <a:blip r:embed="rId2"/>
          <a:stretch>
            <a:fillRect/>
          </a:stretch>
        </p:blipFill>
        <p:spPr>
          <a:xfrm>
            <a:off x="0" y="3193903"/>
            <a:ext cx="4265773" cy="3072754"/>
          </a:xfrm>
          <a:prstGeom prst="rect">
            <a:avLst/>
          </a:prstGeom>
        </p:spPr>
      </p:pic>
      <p:pic>
        <p:nvPicPr>
          <p:cNvPr id="9" name="図 8"/>
          <p:cNvPicPr>
            <a:picLocks noChangeAspect="1"/>
          </p:cNvPicPr>
          <p:nvPr/>
        </p:nvPicPr>
        <p:blipFill>
          <a:blip r:embed="rId3"/>
          <a:stretch>
            <a:fillRect/>
          </a:stretch>
        </p:blipFill>
        <p:spPr>
          <a:xfrm>
            <a:off x="4185874" y="3058788"/>
            <a:ext cx="4769492" cy="3244083"/>
          </a:xfrm>
          <a:prstGeom prst="rect">
            <a:avLst/>
          </a:prstGeom>
        </p:spPr>
      </p:pic>
    </p:spTree>
    <p:extLst>
      <p:ext uri="{BB962C8B-B14F-4D97-AF65-F5344CB8AC3E}">
        <p14:creationId xmlns:p14="http://schemas.microsoft.com/office/powerpoint/2010/main" val="21813835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居酒屋を閉める根拠は？③</a:t>
            </a:r>
            <a:endParaRPr kumimoji="1" lang="ja-JP" altLang="en-US" dirty="0"/>
          </a:p>
        </p:txBody>
      </p:sp>
      <p:sp>
        <p:nvSpPr>
          <p:cNvPr id="3" name="コンテンツ プレースホルダー 2"/>
          <p:cNvSpPr>
            <a:spLocks noGrp="1"/>
          </p:cNvSpPr>
          <p:nvPr>
            <p:ph idx="1"/>
          </p:nvPr>
        </p:nvSpPr>
        <p:spPr/>
        <p:txBody>
          <a:bodyPr/>
          <a:lstStyle/>
          <a:p>
            <a:r>
              <a:rPr lang="en-US" altLang="ja-JP" dirty="0" err="1" smtClean="0"/>
              <a:t>Brauner</a:t>
            </a:r>
            <a:r>
              <a:rPr lang="ja-JP" altLang="en-US" dirty="0"/>
              <a:t> </a:t>
            </a:r>
            <a:r>
              <a:rPr lang="en-US" altLang="ja-JP" dirty="0" smtClean="0"/>
              <a:t>et al. </a:t>
            </a:r>
            <a:r>
              <a:rPr lang="en-US" altLang="ja-JP" i="1" dirty="0" smtClean="0"/>
              <a:t>Science</a:t>
            </a:r>
          </a:p>
          <a:p>
            <a:pPr lvl="1"/>
            <a:r>
              <a:rPr kumimoji="1" lang="ja-JP" altLang="en-US" dirty="0" smtClean="0"/>
              <a:t>欧州諸国の政策差を用いた（</a:t>
            </a:r>
            <a:r>
              <a:rPr lang="ja-JP" altLang="en-US" dirty="0" smtClean="0"/>
              <a:t>準実験的</a:t>
            </a:r>
            <a:r>
              <a:rPr kumimoji="1" lang="ja-JP" altLang="en-US" dirty="0" smtClean="0"/>
              <a:t>）解析では他の政策よりも弱い効果が観察されている</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758537" y="2840931"/>
            <a:ext cx="6608618" cy="3697982"/>
          </a:xfrm>
          <a:prstGeom prst="rect">
            <a:avLst/>
          </a:prstGeom>
        </p:spPr>
      </p:pic>
      <p:sp>
        <p:nvSpPr>
          <p:cNvPr id="8" name="右矢印 7"/>
          <p:cNvSpPr/>
          <p:nvPr/>
        </p:nvSpPr>
        <p:spPr>
          <a:xfrm rot="10800000">
            <a:off x="7395729" y="4218709"/>
            <a:ext cx="363682" cy="4712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7877656" y="2987341"/>
            <a:ext cx="1015663" cy="3340245"/>
          </a:xfrm>
          <a:prstGeom prst="rect">
            <a:avLst/>
          </a:prstGeom>
          <a:noFill/>
        </p:spPr>
        <p:txBody>
          <a:bodyPr vert="eaVert" wrap="square" rtlCol="0">
            <a:spAutoFit/>
          </a:bodyPr>
          <a:lstStyle/>
          <a:p>
            <a:r>
              <a:rPr lang="ja-JP" altLang="en-US" dirty="0" smtClean="0">
                <a:solidFill>
                  <a:srgbClr val="FF0000"/>
                </a:solidFill>
              </a:rPr>
              <a:t>営業停止</a:t>
            </a:r>
            <a:r>
              <a:rPr kumimoji="1" lang="ja-JP" altLang="en-US" dirty="0" smtClean="0">
                <a:solidFill>
                  <a:srgbClr val="FF0000"/>
                </a:solidFill>
              </a:rPr>
              <a:t>による実行再生産数（</a:t>
            </a:r>
            <a:r>
              <a:rPr kumimoji="1" lang="en-US" altLang="ja-JP" dirty="0" smtClean="0">
                <a:solidFill>
                  <a:srgbClr val="FF0000"/>
                </a:solidFill>
              </a:rPr>
              <a:t>R</a:t>
            </a:r>
            <a:r>
              <a:rPr kumimoji="1" lang="ja-JP" altLang="en-US" dirty="0" smtClean="0">
                <a:solidFill>
                  <a:srgbClr val="FF0000"/>
                </a:solidFill>
              </a:rPr>
              <a:t>）の減少率は他の政策より低い</a:t>
            </a:r>
            <a:endParaRPr kumimoji="1" lang="ja-JP" altLang="en-US" dirty="0">
              <a:solidFill>
                <a:srgbClr val="FF0000"/>
              </a:solidFill>
            </a:endParaRPr>
          </a:p>
        </p:txBody>
      </p:sp>
    </p:spTree>
    <p:extLst>
      <p:ext uri="{BB962C8B-B14F-4D97-AF65-F5344CB8AC3E}">
        <p14:creationId xmlns:p14="http://schemas.microsoft.com/office/powerpoint/2010/main" val="4299559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居酒屋を閉める根拠は</a:t>
            </a:r>
            <a:r>
              <a:rPr lang="ja-JP" altLang="en-US" dirty="0" smtClean="0"/>
              <a:t>？④</a:t>
            </a:r>
            <a:endParaRPr kumimoji="1" lang="ja-JP" altLang="en-US" dirty="0"/>
          </a:p>
        </p:txBody>
      </p:sp>
      <p:sp>
        <p:nvSpPr>
          <p:cNvPr id="3" name="コンテンツ プレースホルダー 2"/>
          <p:cNvSpPr>
            <a:spLocks noGrp="1"/>
          </p:cNvSpPr>
          <p:nvPr>
            <p:ph idx="1"/>
          </p:nvPr>
        </p:nvSpPr>
        <p:spPr>
          <a:xfrm>
            <a:off x="314325" y="1572589"/>
            <a:ext cx="8515350" cy="4551108"/>
          </a:xfrm>
        </p:spPr>
        <p:txBody>
          <a:bodyPr/>
          <a:lstStyle/>
          <a:p>
            <a:r>
              <a:rPr kumimoji="1" lang="en-US" altLang="ja-JP" dirty="0" err="1" smtClean="0"/>
              <a:t>Haug</a:t>
            </a:r>
            <a:r>
              <a:rPr kumimoji="1" lang="en-US" altLang="ja-JP" dirty="0" smtClean="0"/>
              <a:t> et al.</a:t>
            </a:r>
            <a:r>
              <a:rPr kumimoji="1" lang="en-US" altLang="ja-JP" i="1" dirty="0" smtClean="0"/>
              <a:t> Nature Human Behavior</a:t>
            </a:r>
          </a:p>
          <a:p>
            <a:pPr lvl="1"/>
            <a:r>
              <a:rPr lang="ja-JP" altLang="en-US" dirty="0" smtClean="0"/>
              <a:t>第一波の</a:t>
            </a:r>
            <a:r>
              <a:rPr lang="en-US" altLang="ja-JP" dirty="0" smtClean="0"/>
              <a:t>226</a:t>
            </a:r>
            <a:r>
              <a:rPr lang="ja-JP" altLang="en-US" dirty="0" smtClean="0"/>
              <a:t>カ国の感染データを用いて政策の有効性をランキング</a:t>
            </a:r>
            <a:endParaRPr lang="en-US" altLang="ja-JP" dirty="0" smtClean="0"/>
          </a:p>
          <a:p>
            <a:pPr lvl="1"/>
            <a:r>
              <a:rPr lang="en-US" altLang="ja-JP" dirty="0"/>
              <a:t>Small gathering </a:t>
            </a:r>
            <a:r>
              <a:rPr lang="en-US" altLang="ja-JP" dirty="0" smtClean="0"/>
              <a:t>cancellation</a:t>
            </a:r>
            <a:r>
              <a:rPr lang="ja-JP" altLang="en-US" dirty="0" smtClean="0"/>
              <a:t>（レストランの閉鎖も含む）は最も有効と主張</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0" y="3107636"/>
            <a:ext cx="9144000" cy="2882522"/>
          </a:xfrm>
          <a:prstGeom prst="rect">
            <a:avLst/>
          </a:prstGeom>
        </p:spPr>
      </p:pic>
    </p:spTree>
    <p:extLst>
      <p:ext uri="{BB962C8B-B14F-4D97-AF65-F5344CB8AC3E}">
        <p14:creationId xmlns:p14="http://schemas.microsoft.com/office/powerpoint/2010/main" val="18548693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居酒屋を閉める根拠は</a:t>
            </a:r>
            <a:r>
              <a:rPr lang="ja-JP" altLang="en-US" dirty="0" smtClean="0"/>
              <a:t>？その他</a:t>
            </a:r>
            <a:endParaRPr kumimoji="1" lang="ja-JP" altLang="en-US" dirty="0"/>
          </a:p>
        </p:txBody>
      </p:sp>
      <p:sp>
        <p:nvSpPr>
          <p:cNvPr id="3" name="コンテンツ プレースホルダー 2"/>
          <p:cNvSpPr>
            <a:spLocks noGrp="1"/>
          </p:cNvSpPr>
          <p:nvPr>
            <p:ph idx="1"/>
          </p:nvPr>
        </p:nvSpPr>
        <p:spPr>
          <a:xfrm>
            <a:off x="628650" y="1625854"/>
            <a:ext cx="7886700" cy="5232145"/>
          </a:xfrm>
        </p:spPr>
        <p:txBody>
          <a:bodyPr>
            <a:normAutofit/>
          </a:bodyPr>
          <a:lstStyle/>
          <a:p>
            <a:r>
              <a:rPr kumimoji="1" lang="en-US" altLang="ja-JP" dirty="0" smtClean="0"/>
              <a:t>Post et al. </a:t>
            </a:r>
            <a:r>
              <a:rPr kumimoji="1" lang="en-US" altLang="ja-JP" i="1" dirty="0" smtClean="0"/>
              <a:t>BMC Public Health</a:t>
            </a:r>
          </a:p>
          <a:p>
            <a:pPr lvl="1"/>
            <a:r>
              <a:rPr lang="ja-JP" altLang="en-US" dirty="0" smtClean="0"/>
              <a:t>欧州各国の政策と感染者数のデータを用いた解析</a:t>
            </a:r>
            <a:endParaRPr lang="en-US" altLang="ja-JP" dirty="0" smtClean="0"/>
          </a:p>
          <a:p>
            <a:pPr lvl="1"/>
            <a:r>
              <a:rPr kumimoji="1" lang="ja-JP" altLang="en-US" dirty="0" smtClean="0"/>
              <a:t>集会の禁止や学校閉鎖などの対策がとられた段階ではレストランやバーを閉める追加効果は限定的</a:t>
            </a:r>
            <a:endParaRPr kumimoji="1" lang="en-US" altLang="ja-JP" dirty="0" smtClean="0"/>
          </a:p>
          <a:p>
            <a:pPr lvl="1"/>
            <a:endParaRPr lang="en-US" altLang="ja-JP" dirty="0"/>
          </a:p>
          <a:p>
            <a:r>
              <a:rPr lang="en-US" altLang="ja-JP" u="sng" dirty="0" err="1" smtClean="0">
                <a:solidFill>
                  <a:srgbClr val="FF0000"/>
                </a:solidFill>
              </a:rPr>
              <a:t>Javis</a:t>
            </a:r>
            <a:r>
              <a:rPr lang="en-US" altLang="ja-JP" u="sng" dirty="0" smtClean="0">
                <a:solidFill>
                  <a:srgbClr val="FF0000"/>
                </a:solidFill>
              </a:rPr>
              <a:t> et al. BMC </a:t>
            </a:r>
            <a:r>
              <a:rPr lang="en-US" altLang="ja-JP" sz="2400" i="1" u="sng" dirty="0">
                <a:solidFill>
                  <a:srgbClr val="FF0000"/>
                </a:solidFill>
              </a:rPr>
              <a:t>Medicine</a:t>
            </a:r>
          </a:p>
          <a:p>
            <a:pPr lvl="1"/>
            <a:r>
              <a:rPr lang="ja-JP" altLang="en-US" dirty="0" smtClean="0"/>
              <a:t>英国の第</a:t>
            </a:r>
            <a:r>
              <a:rPr lang="en-US" altLang="ja-JP" dirty="0" smtClean="0"/>
              <a:t>2</a:t>
            </a:r>
            <a:r>
              <a:rPr lang="ja-JP" altLang="en-US" dirty="0" smtClean="0"/>
              <a:t>波（</a:t>
            </a:r>
            <a:r>
              <a:rPr lang="en-US" altLang="ja-JP" dirty="0" smtClean="0"/>
              <a:t>8</a:t>
            </a:r>
            <a:r>
              <a:rPr lang="ja-JP" altLang="en-US" dirty="0" smtClean="0"/>
              <a:t>月）にとられた施策の効果を推定</a:t>
            </a:r>
            <a:endParaRPr lang="en-US" altLang="ja-JP" dirty="0" smtClean="0"/>
          </a:p>
          <a:p>
            <a:pPr lvl="1"/>
            <a:r>
              <a:rPr lang="ja-JP" altLang="en-US" dirty="0"/>
              <a:t>既</a:t>
            </a:r>
            <a:r>
              <a:rPr lang="ja-JP" altLang="en-US" dirty="0" smtClean="0"/>
              <a:t>に多くの政策が打たれているので追加的に飲食店を閉める政策の効果は乏しいという結論</a:t>
            </a:r>
            <a:endParaRPr lang="en-US" altLang="ja-JP" dirty="0" smtClean="0"/>
          </a:p>
          <a:p>
            <a:pPr lvl="1"/>
            <a:r>
              <a:rPr lang="ja-JP" altLang="en-US" dirty="0" smtClean="0"/>
              <a:t>オンラインワークへの移行のほうが感染を抑える効果が高い</a:t>
            </a:r>
            <a:endParaRPr lang="en-US" altLang="ja-JP" dirty="0" smtClean="0"/>
          </a:p>
          <a:p>
            <a:pPr lvl="1"/>
            <a:endParaRPr lang="en-US" altLang="ja-JP" dirty="0"/>
          </a:p>
          <a:p>
            <a:endParaRPr lang="en-US" altLang="ja-JP" dirty="0" smtClean="0"/>
          </a:p>
          <a:p>
            <a:pPr lvl="1"/>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spTree>
    <p:extLst>
      <p:ext uri="{BB962C8B-B14F-4D97-AF65-F5344CB8AC3E}">
        <p14:creationId xmlns:p14="http://schemas.microsoft.com/office/powerpoint/2010/main" val="13314103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3024"/>
            <a:ext cx="9144000" cy="1109472"/>
          </a:xfrm>
        </p:spPr>
        <p:txBody>
          <a:bodyPr/>
          <a:lstStyle/>
          <a:p>
            <a:r>
              <a:rPr lang="ja-JP" altLang="en-US" dirty="0"/>
              <a:t>先行研究</a:t>
            </a:r>
            <a:r>
              <a:rPr lang="ja-JP" altLang="en-US" dirty="0" smtClean="0"/>
              <a:t>まとめ</a:t>
            </a:r>
            <a:endParaRPr kumimoji="1" lang="ja-JP" altLang="en-US" dirty="0"/>
          </a:p>
        </p:txBody>
      </p:sp>
      <p:sp>
        <p:nvSpPr>
          <p:cNvPr id="3" name="コンテンツ プレースホルダー 2"/>
          <p:cNvSpPr>
            <a:spLocks noGrp="1"/>
          </p:cNvSpPr>
          <p:nvPr>
            <p:ph idx="1"/>
          </p:nvPr>
        </p:nvSpPr>
        <p:spPr>
          <a:xfrm>
            <a:off x="761815" y="1171677"/>
            <a:ext cx="7886700" cy="5095621"/>
          </a:xfrm>
        </p:spPr>
        <p:txBody>
          <a:bodyPr>
            <a:normAutofit/>
          </a:bodyPr>
          <a:lstStyle/>
          <a:p>
            <a:pPr marL="457200" lvl="1" indent="0">
              <a:buNone/>
            </a:pPr>
            <a:endParaRPr lang="en-US" altLang="ja-JP" sz="2400" dirty="0" smtClean="0"/>
          </a:p>
          <a:p>
            <a:r>
              <a:rPr lang="ja-JP" altLang="en-US" dirty="0" smtClean="0">
                <a:solidFill>
                  <a:srgbClr val="FF0000"/>
                </a:solidFill>
              </a:rPr>
              <a:t>多くの</a:t>
            </a:r>
            <a:r>
              <a:rPr lang="ja-JP" altLang="en-US" dirty="0">
                <a:solidFill>
                  <a:srgbClr val="FF0000"/>
                </a:solidFill>
              </a:rPr>
              <a:t>研究は第一波の欧米</a:t>
            </a:r>
            <a:r>
              <a:rPr lang="ja-JP" altLang="en-US" dirty="0" smtClean="0">
                <a:solidFill>
                  <a:srgbClr val="FF0000"/>
                </a:solidFill>
              </a:rPr>
              <a:t>データ</a:t>
            </a:r>
            <a:endParaRPr lang="en-US" altLang="ja-JP" dirty="0" smtClean="0">
              <a:solidFill>
                <a:srgbClr val="FF0000"/>
              </a:solidFill>
            </a:endParaRPr>
          </a:p>
          <a:p>
            <a:pPr lvl="1"/>
            <a:r>
              <a:rPr lang="ja-JP" altLang="en-US" dirty="0" smtClean="0"/>
              <a:t>感染対策の水準が現在と大きく異なる</a:t>
            </a:r>
            <a:endParaRPr lang="en-US" altLang="ja-JP" dirty="0" smtClean="0"/>
          </a:p>
          <a:p>
            <a:pPr lvl="1"/>
            <a:endParaRPr lang="ja-JP" altLang="en-US" dirty="0">
              <a:solidFill>
                <a:srgbClr val="FF0000"/>
              </a:solidFill>
            </a:endParaRPr>
          </a:p>
          <a:p>
            <a:r>
              <a:rPr lang="ja-JP" altLang="en-US" dirty="0" smtClean="0">
                <a:solidFill>
                  <a:srgbClr val="FF0000"/>
                </a:solidFill>
              </a:rPr>
              <a:t>他</a:t>
            </a:r>
            <a:r>
              <a:rPr lang="ja-JP" altLang="en-US" dirty="0">
                <a:solidFill>
                  <a:srgbClr val="FF0000"/>
                </a:solidFill>
              </a:rPr>
              <a:t>の政策も同時に打たれている研究がほとんどで、飲食店を</a:t>
            </a:r>
            <a:r>
              <a:rPr lang="ja-JP" altLang="en-US" dirty="0" smtClean="0">
                <a:solidFill>
                  <a:srgbClr val="FF0000"/>
                </a:solidFill>
              </a:rPr>
              <a:t>閉める効果と区別することは困難</a:t>
            </a:r>
            <a:endParaRPr lang="en-US" altLang="ja-JP" dirty="0" smtClean="0">
              <a:solidFill>
                <a:srgbClr val="FF0000"/>
              </a:solidFill>
            </a:endParaRPr>
          </a:p>
          <a:p>
            <a:pPr lvl="1"/>
            <a:r>
              <a:rPr lang="ja-JP" altLang="en-US" dirty="0" smtClean="0"/>
              <a:t>休校</a:t>
            </a:r>
            <a:endParaRPr lang="en-US" altLang="ja-JP" dirty="0" smtClean="0"/>
          </a:p>
          <a:p>
            <a:pPr lvl="1"/>
            <a:r>
              <a:rPr lang="ja-JP" altLang="en-US" dirty="0" smtClean="0"/>
              <a:t>集会の禁止</a:t>
            </a:r>
            <a:endParaRPr lang="en-US" altLang="ja-JP" dirty="0" smtClean="0"/>
          </a:p>
          <a:p>
            <a:pPr lvl="1"/>
            <a:r>
              <a:rPr lang="ja-JP" altLang="en-US" dirty="0"/>
              <a:t>都市</a:t>
            </a:r>
            <a:r>
              <a:rPr lang="ja-JP" altLang="en-US" dirty="0" smtClean="0"/>
              <a:t>封鎖</a:t>
            </a:r>
            <a:endParaRPr lang="en-US" altLang="ja-JP" dirty="0" smtClean="0"/>
          </a:p>
          <a:p>
            <a:pPr lvl="1"/>
            <a:endParaRPr lang="en-US" altLang="ja-JP" sz="1600" dirty="0"/>
          </a:p>
          <a:p>
            <a:r>
              <a:rPr lang="ja-JP" altLang="en-US" dirty="0" smtClean="0"/>
              <a:t>第</a:t>
            </a:r>
            <a:r>
              <a:rPr lang="en-US" altLang="ja-JP" dirty="0" smtClean="0"/>
              <a:t>1</a:t>
            </a:r>
            <a:r>
              <a:rPr lang="ja-JP" altLang="en-US" dirty="0" smtClean="0"/>
              <a:t>波以降の研究は限定的</a:t>
            </a:r>
            <a:endParaRPr lang="en-US" altLang="ja-JP" dirty="0" smtClean="0"/>
          </a:p>
          <a:p>
            <a:pPr lvl="1"/>
            <a:r>
              <a:rPr lang="ja-JP" altLang="en-US" dirty="0"/>
              <a:t>多く</a:t>
            </a:r>
            <a:r>
              <a:rPr lang="ja-JP" altLang="en-US" dirty="0" smtClean="0"/>
              <a:t>は症例対照研究でエビデンスレベルは高くない</a:t>
            </a:r>
            <a:endParaRPr lang="en-US" altLang="ja-JP" dirty="0" smtClean="0"/>
          </a:p>
          <a:p>
            <a:pPr lvl="1"/>
            <a:endParaRPr lang="en-US" altLang="ja-JP" sz="1600" dirty="0" smtClean="0"/>
          </a:p>
          <a:p>
            <a:pPr marL="457200" lvl="1" indent="0">
              <a:buNone/>
            </a:pPr>
            <a:endParaRPr lang="en-US" altLang="ja-JP" dirty="0" smtClean="0"/>
          </a:p>
          <a:p>
            <a:pPr marL="457200" lvl="1" indent="0">
              <a:buNone/>
            </a:pPr>
            <a:endParaRPr kumimoji="1" lang="en-US" altLang="ja-JP"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spTree>
    <p:extLst>
      <p:ext uri="{BB962C8B-B14F-4D97-AF65-F5344CB8AC3E}">
        <p14:creationId xmlns:p14="http://schemas.microsoft.com/office/powerpoint/2010/main" val="36709378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データ</a:t>
            </a:r>
            <a:endParaRPr kumimoji="1" lang="ja-JP" altLang="en-US" dirty="0"/>
          </a:p>
        </p:txBody>
      </p:sp>
      <p:sp>
        <p:nvSpPr>
          <p:cNvPr id="3" name="コンテンツ プレースホルダー 2"/>
          <p:cNvSpPr>
            <a:spLocks noGrp="1"/>
          </p:cNvSpPr>
          <p:nvPr>
            <p:ph idx="1"/>
          </p:nvPr>
        </p:nvSpPr>
        <p:spPr/>
        <p:txBody>
          <a:bodyPr/>
          <a:lstStyle/>
          <a:p>
            <a:r>
              <a:rPr lang="ja-JP" altLang="en-US" dirty="0"/>
              <a:t>大阪国際がん</a:t>
            </a:r>
            <a:r>
              <a:rPr lang="ja-JP" altLang="en-US" dirty="0" smtClean="0"/>
              <a:t>センターと東京医科歯科大学が実施した</a:t>
            </a:r>
            <a:r>
              <a:rPr lang="en-US" altLang="ja-JP" dirty="0"/>
              <a:t>COVID-19</a:t>
            </a:r>
            <a:r>
              <a:rPr lang="ja-JP" altLang="en-US" dirty="0"/>
              <a:t>住民調査プロジェクト（</a:t>
            </a:r>
            <a:r>
              <a:rPr lang="en-US" altLang="ja-JP" dirty="0"/>
              <a:t>JACSIS</a:t>
            </a:r>
            <a:r>
              <a:rPr lang="ja-JP" altLang="en-US" dirty="0"/>
              <a:t>研究</a:t>
            </a:r>
            <a:r>
              <a:rPr lang="ja-JP" altLang="en-US" dirty="0" smtClean="0"/>
              <a:t>）</a:t>
            </a:r>
            <a:endParaRPr lang="en-US" altLang="ja-JP" dirty="0" smtClean="0"/>
          </a:p>
          <a:p>
            <a:pPr lvl="1"/>
            <a:r>
              <a:rPr kumimoji="1" lang="en-US" altLang="ja-JP" dirty="0" smtClean="0"/>
              <a:t>Wave1 : 2020</a:t>
            </a:r>
            <a:r>
              <a:rPr kumimoji="1" lang="ja-JP" altLang="en-US" dirty="0" smtClean="0"/>
              <a:t>年</a:t>
            </a:r>
            <a:r>
              <a:rPr kumimoji="1" lang="en-US" altLang="ja-JP" dirty="0" smtClean="0"/>
              <a:t>10</a:t>
            </a:r>
            <a:r>
              <a:rPr kumimoji="1" lang="ja-JP" altLang="en-US" dirty="0" smtClean="0"/>
              <a:t>月実施</a:t>
            </a:r>
            <a:endParaRPr kumimoji="1" lang="en-US" altLang="ja-JP" dirty="0" smtClean="0"/>
          </a:p>
          <a:p>
            <a:pPr lvl="1"/>
            <a:r>
              <a:rPr lang="en-US" altLang="ja-JP" dirty="0" smtClean="0"/>
              <a:t>Wave2 : 2021</a:t>
            </a:r>
            <a:r>
              <a:rPr lang="ja-JP" altLang="en-US" dirty="0" smtClean="0"/>
              <a:t>年</a:t>
            </a:r>
            <a:r>
              <a:rPr lang="en-US" altLang="ja-JP" dirty="0" smtClean="0"/>
              <a:t>2</a:t>
            </a:r>
            <a:r>
              <a:rPr lang="ja-JP" altLang="en-US" dirty="0" smtClean="0"/>
              <a:t>月実施</a:t>
            </a:r>
            <a:endParaRPr lang="en-US" altLang="ja-JP" dirty="0" smtClean="0"/>
          </a:p>
          <a:p>
            <a:pPr lvl="1"/>
            <a:endParaRPr kumimoji="1" lang="en-US" altLang="ja-JP" dirty="0"/>
          </a:p>
          <a:p>
            <a:r>
              <a:rPr lang="ja-JP" altLang="en-US" u="sng" dirty="0" smtClean="0">
                <a:solidFill>
                  <a:srgbClr val="FF0000"/>
                </a:solidFill>
              </a:rPr>
              <a:t>超短期のパネル調査</a:t>
            </a:r>
            <a:endParaRPr lang="en-US" altLang="ja-JP" u="sng" dirty="0" smtClean="0">
              <a:solidFill>
                <a:srgbClr val="FF0000"/>
              </a:solidFill>
            </a:endParaRPr>
          </a:p>
          <a:p>
            <a:pPr lvl="1"/>
            <a:r>
              <a:rPr lang="en-US" altLang="ja-JP" dirty="0" smtClean="0"/>
              <a:t>Wave1</a:t>
            </a:r>
            <a:r>
              <a:rPr lang="ja-JP" altLang="en-US" dirty="0" smtClean="0"/>
              <a:t>は</a:t>
            </a:r>
            <a:r>
              <a:rPr lang="en-US" altLang="ja-JP" dirty="0" smtClean="0"/>
              <a:t>25975</a:t>
            </a:r>
            <a:r>
              <a:rPr lang="ja-JP" altLang="en-US" dirty="0" smtClean="0"/>
              <a:t>人を対象</a:t>
            </a:r>
            <a:endParaRPr lang="en-US" altLang="ja-JP" dirty="0" smtClean="0"/>
          </a:p>
          <a:p>
            <a:pPr lvl="1"/>
            <a:r>
              <a:rPr kumimoji="1" lang="en-US" altLang="ja-JP" dirty="0" smtClean="0"/>
              <a:t>Wave2</a:t>
            </a:r>
            <a:r>
              <a:rPr kumimoji="1" lang="ja-JP" altLang="en-US" dirty="0" err="1" smtClean="0"/>
              <a:t>まで残</a:t>
            </a:r>
            <a:r>
              <a:rPr kumimoji="1" lang="ja-JP" altLang="en-US" dirty="0" smtClean="0"/>
              <a:t>存した</a:t>
            </a:r>
            <a:r>
              <a:rPr lang="en-US" altLang="ja-JP" dirty="0" smtClean="0"/>
              <a:t>20619</a:t>
            </a:r>
            <a:r>
              <a:rPr lang="ja-JP" altLang="en-US" dirty="0" smtClean="0"/>
              <a:t>人の</a:t>
            </a:r>
            <a:r>
              <a:rPr lang="en-US" altLang="ja-JP" dirty="0" smtClean="0"/>
              <a:t>Balanced Panel</a:t>
            </a:r>
            <a:r>
              <a:rPr lang="ja-JP" altLang="en-US" dirty="0" smtClean="0"/>
              <a:t>を作成</a:t>
            </a:r>
            <a:endParaRPr lang="en-US" altLang="ja-JP" dirty="0" smtClean="0"/>
          </a:p>
          <a:p>
            <a:pPr lvl="1"/>
            <a:r>
              <a:rPr kumimoji="1" lang="ja-JP" altLang="en-US" dirty="0" smtClean="0"/>
              <a:t>個人</a:t>
            </a:r>
            <a:r>
              <a:rPr kumimoji="1" lang="ja-JP" altLang="en-US" dirty="0"/>
              <a:t>固定</a:t>
            </a:r>
            <a:r>
              <a:rPr kumimoji="1" lang="ja-JP" altLang="en-US" dirty="0" smtClean="0"/>
              <a:t>効果は制御</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spTree>
    <p:extLst>
      <p:ext uri="{BB962C8B-B14F-4D97-AF65-F5344CB8AC3E}">
        <p14:creationId xmlns:p14="http://schemas.microsoft.com/office/powerpoint/2010/main" val="30031871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緊急事態宣言</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1</a:t>
            </a:r>
            <a:r>
              <a:rPr lang="ja-JP" altLang="en-US" dirty="0" smtClean="0"/>
              <a:t>都</a:t>
            </a:r>
            <a:r>
              <a:rPr lang="en-US" altLang="ja-JP" dirty="0" smtClean="0"/>
              <a:t>3</a:t>
            </a:r>
            <a:r>
              <a:rPr lang="ja-JP" altLang="en-US" dirty="0" smtClean="0"/>
              <a:t>県を含む</a:t>
            </a:r>
            <a:r>
              <a:rPr lang="en-US" altLang="ja-JP" dirty="0" smtClean="0"/>
              <a:t>11</a:t>
            </a:r>
            <a:r>
              <a:rPr lang="ja-JP" altLang="en-US" dirty="0" smtClean="0"/>
              <a:t>都道府県</a:t>
            </a:r>
            <a:endParaRPr lang="en-US" altLang="ja-JP" dirty="0" smtClean="0"/>
          </a:p>
          <a:p>
            <a:pPr lvl="1"/>
            <a:r>
              <a:rPr lang="en-US" altLang="ja-JP" dirty="0" smtClean="0"/>
              <a:t>1</a:t>
            </a:r>
            <a:r>
              <a:rPr lang="ja-JP" altLang="en-US" dirty="0" smtClean="0"/>
              <a:t>月</a:t>
            </a:r>
            <a:r>
              <a:rPr lang="en-US" altLang="ja-JP" dirty="0" smtClean="0"/>
              <a:t>7</a:t>
            </a:r>
            <a:r>
              <a:rPr lang="ja-JP" altLang="en-US" dirty="0" smtClean="0"/>
              <a:t>日：</a:t>
            </a:r>
            <a:r>
              <a:rPr lang="en-US" altLang="ja-JP" dirty="0" smtClean="0"/>
              <a:t>1</a:t>
            </a:r>
            <a:r>
              <a:rPr lang="ja-JP" altLang="en-US" dirty="0" smtClean="0"/>
              <a:t>都</a:t>
            </a:r>
            <a:r>
              <a:rPr lang="en-US" altLang="ja-JP" dirty="0" smtClean="0"/>
              <a:t>3</a:t>
            </a:r>
            <a:r>
              <a:rPr lang="ja-JP" altLang="en-US" dirty="0" smtClean="0"/>
              <a:t>県</a:t>
            </a:r>
            <a:endParaRPr lang="en-US" altLang="ja-JP" dirty="0" smtClean="0"/>
          </a:p>
          <a:p>
            <a:pPr lvl="1"/>
            <a:r>
              <a:rPr kumimoji="1" lang="en-US" altLang="ja-JP" dirty="0"/>
              <a:t>1</a:t>
            </a:r>
            <a:r>
              <a:rPr kumimoji="1" lang="ja-JP" altLang="en-US" dirty="0" smtClean="0"/>
              <a:t>月</a:t>
            </a:r>
            <a:r>
              <a:rPr kumimoji="1" lang="en-US" altLang="ja-JP" dirty="0" smtClean="0"/>
              <a:t>13</a:t>
            </a:r>
            <a:r>
              <a:rPr kumimoji="1" lang="ja-JP" altLang="en-US" dirty="0" smtClean="0"/>
              <a:t>日：その他</a:t>
            </a:r>
            <a:r>
              <a:rPr kumimoji="1" lang="en-US" altLang="ja-JP" dirty="0" smtClean="0"/>
              <a:t>7</a:t>
            </a:r>
            <a:r>
              <a:rPr kumimoji="1" lang="ja-JP" altLang="en-US" dirty="0" smtClean="0"/>
              <a:t>都道府県</a:t>
            </a:r>
            <a:endParaRPr kumimoji="1" lang="en-US" altLang="ja-JP" dirty="0" smtClean="0"/>
          </a:p>
          <a:p>
            <a:pPr lvl="1"/>
            <a:r>
              <a:rPr kumimoji="1" lang="ja-JP" altLang="en-US" dirty="0" smtClean="0"/>
              <a:t>解除は</a:t>
            </a:r>
            <a:r>
              <a:rPr kumimoji="1" lang="en-US" altLang="ja-JP" dirty="0" smtClean="0"/>
              <a:t>1</a:t>
            </a:r>
            <a:r>
              <a:rPr lang="ja-JP" altLang="en-US" dirty="0" smtClean="0"/>
              <a:t>都</a:t>
            </a:r>
            <a:r>
              <a:rPr lang="en-US" altLang="ja-JP" dirty="0" smtClean="0"/>
              <a:t>3</a:t>
            </a:r>
            <a:r>
              <a:rPr lang="ja-JP" altLang="en-US" dirty="0" smtClean="0"/>
              <a:t>県以外は</a:t>
            </a:r>
            <a:r>
              <a:rPr lang="en-US" altLang="ja-JP" dirty="0" smtClean="0"/>
              <a:t>2</a:t>
            </a:r>
            <a:r>
              <a:rPr lang="ja-JP" altLang="en-US" dirty="0" smtClean="0"/>
              <a:t>月末</a:t>
            </a:r>
            <a:endParaRPr lang="en-US" altLang="ja-JP" dirty="0" smtClean="0"/>
          </a:p>
          <a:p>
            <a:pPr lvl="1"/>
            <a:r>
              <a:rPr lang="ja-JP" altLang="en-US" dirty="0" smtClean="0"/>
              <a:t>栃木は</a:t>
            </a:r>
            <a:r>
              <a:rPr lang="en-US" altLang="ja-JP" dirty="0" smtClean="0"/>
              <a:t>2</a:t>
            </a:r>
            <a:r>
              <a:rPr lang="ja-JP" altLang="en-US" dirty="0" smtClean="0"/>
              <a:t>月</a:t>
            </a:r>
            <a:r>
              <a:rPr lang="en-US" altLang="ja-JP" dirty="0" smtClean="0"/>
              <a:t>7</a:t>
            </a:r>
            <a:r>
              <a:rPr lang="ja-JP" altLang="en-US" dirty="0" smtClean="0"/>
              <a:t>日</a:t>
            </a:r>
            <a:endParaRPr lang="en-US" altLang="ja-JP" dirty="0" smtClean="0"/>
          </a:p>
          <a:p>
            <a:pPr lvl="1"/>
            <a:r>
              <a:rPr lang="en-US" altLang="ja-JP" dirty="0"/>
              <a:t>1</a:t>
            </a:r>
            <a:r>
              <a:rPr lang="ja-JP" altLang="en-US" dirty="0"/>
              <a:t>都</a:t>
            </a:r>
            <a:r>
              <a:rPr lang="en-US" altLang="ja-JP" dirty="0"/>
              <a:t>3</a:t>
            </a:r>
            <a:r>
              <a:rPr lang="ja-JP" altLang="en-US" dirty="0" smtClean="0"/>
              <a:t>県は</a:t>
            </a:r>
            <a:r>
              <a:rPr kumimoji="1" lang="en-US" altLang="ja-JP" dirty="0" smtClean="0"/>
              <a:t>3</a:t>
            </a:r>
            <a:r>
              <a:rPr kumimoji="1" lang="ja-JP" altLang="en-US" dirty="0" smtClean="0"/>
              <a:t>月</a:t>
            </a:r>
            <a:r>
              <a:rPr kumimoji="1" lang="en-US" altLang="ja-JP" dirty="0" smtClean="0"/>
              <a:t>21</a:t>
            </a:r>
            <a:r>
              <a:rPr kumimoji="1" lang="ja-JP" altLang="en-US" dirty="0" smtClean="0"/>
              <a:t>日</a:t>
            </a:r>
            <a:endParaRPr kumimoji="1" lang="en-US" altLang="ja-JP" dirty="0" smtClean="0"/>
          </a:p>
          <a:p>
            <a:pPr lvl="1"/>
            <a:endParaRPr lang="en-US" altLang="ja-JP" dirty="0"/>
          </a:p>
          <a:p>
            <a:r>
              <a:rPr kumimoji="1" lang="en-US" altLang="ja-JP" dirty="0" smtClean="0"/>
              <a:t>2021</a:t>
            </a:r>
            <a:r>
              <a:rPr kumimoji="1" lang="ja-JP" altLang="en-US" dirty="0" smtClean="0"/>
              <a:t>年</a:t>
            </a:r>
            <a:r>
              <a:rPr kumimoji="1" lang="en-US" altLang="ja-JP" dirty="0" smtClean="0"/>
              <a:t>2</a:t>
            </a:r>
            <a:r>
              <a:rPr kumimoji="1" lang="ja-JP" altLang="en-US" dirty="0" smtClean="0"/>
              <a:t>月の調査</a:t>
            </a:r>
            <a:endParaRPr kumimoji="1" lang="en-US" altLang="ja-JP" dirty="0" smtClean="0"/>
          </a:p>
          <a:p>
            <a:pPr lvl="1"/>
            <a:r>
              <a:rPr lang="ja-JP" altLang="en-US" dirty="0" smtClean="0"/>
              <a:t>栃木は既に解除</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3"/>
          <a:stretch>
            <a:fillRect/>
          </a:stretch>
        </p:blipFill>
        <p:spPr>
          <a:xfrm>
            <a:off x="4385187" y="3597168"/>
            <a:ext cx="4501152" cy="2504452"/>
          </a:xfrm>
          <a:prstGeom prst="rect">
            <a:avLst/>
          </a:prstGeom>
        </p:spPr>
      </p:pic>
    </p:spTree>
    <p:extLst>
      <p:ext uri="{BB962C8B-B14F-4D97-AF65-F5344CB8AC3E}">
        <p14:creationId xmlns:p14="http://schemas.microsoft.com/office/powerpoint/2010/main" val="5383866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方法</a:t>
            </a:r>
            <a:endParaRPr kumimoji="1" lang="ja-JP" altLang="en-US" dirty="0"/>
          </a:p>
        </p:txBody>
      </p:sp>
      <p:sp>
        <p:nvSpPr>
          <p:cNvPr id="3" name="コンテンツ プレースホルダー 2"/>
          <p:cNvSpPr>
            <a:spLocks noGrp="1"/>
          </p:cNvSpPr>
          <p:nvPr>
            <p:ph idx="1"/>
          </p:nvPr>
        </p:nvSpPr>
        <p:spPr>
          <a:xfrm>
            <a:off x="511323" y="1475232"/>
            <a:ext cx="7886700" cy="5246244"/>
          </a:xfrm>
        </p:spPr>
        <p:txBody>
          <a:bodyPr>
            <a:normAutofit/>
          </a:bodyPr>
          <a:lstStyle/>
          <a:p>
            <a:r>
              <a:rPr kumimoji="1" lang="ja-JP" altLang="en-US" sz="2000" dirty="0" smtClean="0"/>
              <a:t>緊急事態宣言に該当した地域の調査対象者とそうでない調査対象者</a:t>
            </a:r>
            <a:r>
              <a:rPr lang="ja-JP" altLang="en-US" sz="2000" dirty="0" smtClean="0"/>
              <a:t>を「境界付近」で比較</a:t>
            </a:r>
            <a:endParaRPr kumimoji="1" lang="en-US" altLang="ja-JP" sz="2000" dirty="0" smtClean="0"/>
          </a:p>
          <a:p>
            <a:pPr lvl="1"/>
            <a:r>
              <a:rPr lang="ja-JP" altLang="en-US" dirty="0" smtClean="0"/>
              <a:t>地理的に近いので感染の恐怖の直接的な影響は同一</a:t>
            </a:r>
            <a:endParaRPr lang="en-US" altLang="ja-JP" dirty="0" smtClean="0"/>
          </a:p>
          <a:p>
            <a:pPr lvl="1"/>
            <a:endParaRPr kumimoji="1" lang="en-US" altLang="ja-JP" i="1" dirty="0" smtClean="0"/>
          </a:p>
          <a:p>
            <a:r>
              <a:rPr lang="ja-JP" altLang="en-US" sz="2000" i="1" dirty="0" smtClean="0"/>
              <a:t>調査対象者の居住地の把握</a:t>
            </a:r>
            <a:endParaRPr lang="en-US" altLang="ja-JP" sz="2000" i="1" dirty="0" smtClean="0"/>
          </a:p>
          <a:p>
            <a:pPr lvl="1"/>
            <a:r>
              <a:rPr kumimoji="1" lang="ja-JP" altLang="en-US" i="1" u="sng" dirty="0">
                <a:solidFill>
                  <a:srgbClr val="FF0000"/>
                </a:solidFill>
              </a:rPr>
              <a:t>郵便</a:t>
            </a:r>
            <a:r>
              <a:rPr kumimoji="1" lang="ja-JP" altLang="en-US" i="1" u="sng" dirty="0" smtClean="0">
                <a:solidFill>
                  <a:srgbClr val="FF0000"/>
                </a:solidFill>
              </a:rPr>
              <a:t>番号の該当地域の「重心」として算出</a:t>
            </a:r>
            <a:endParaRPr kumimoji="1" lang="en-US" altLang="ja-JP" i="1" u="sng" dirty="0" smtClean="0">
              <a:solidFill>
                <a:srgbClr val="FF0000"/>
              </a:solidFill>
            </a:endParaRPr>
          </a:p>
          <a:p>
            <a:endParaRPr lang="en-US" altLang="ja-JP" sz="2000" dirty="0"/>
          </a:p>
          <a:p>
            <a:pPr marL="514350" indent="-514350">
              <a:buFont typeface="+mj-ea"/>
              <a:buAutoNum type="circleNumDbPlain"/>
            </a:pPr>
            <a:r>
              <a:rPr kumimoji="1" lang="ja-JP" altLang="en-US" sz="2000" dirty="0" smtClean="0"/>
              <a:t>緊急事態宣言地域の調査対象者</a:t>
            </a:r>
            <a:endParaRPr kumimoji="1" lang="en-US" altLang="ja-JP" sz="2000" dirty="0" smtClean="0"/>
          </a:p>
          <a:p>
            <a:pPr lvl="1"/>
            <a:r>
              <a:rPr lang="ja-JP" altLang="en-US" dirty="0" smtClean="0"/>
              <a:t>最も近い非緊急事態宣言地域までの距離</a:t>
            </a:r>
            <a:endParaRPr lang="en-US" altLang="ja-JP" dirty="0" smtClean="0"/>
          </a:p>
          <a:p>
            <a:pPr lvl="1"/>
            <a:endParaRPr kumimoji="1" lang="en-US" altLang="ja-JP" dirty="0"/>
          </a:p>
          <a:p>
            <a:pPr marL="514350" indent="-514350">
              <a:buFont typeface="+mj-ea"/>
              <a:buAutoNum type="circleNumDbPlain"/>
            </a:pPr>
            <a:r>
              <a:rPr lang="ja-JP" altLang="en-US" sz="2000" dirty="0" smtClean="0"/>
              <a:t>非</a:t>
            </a:r>
            <a:r>
              <a:rPr lang="ja-JP" altLang="en-US" sz="2000" dirty="0"/>
              <a:t>緊急事態宣言地域の調査</a:t>
            </a:r>
            <a:r>
              <a:rPr lang="ja-JP" altLang="en-US" sz="2000" dirty="0" smtClean="0"/>
              <a:t>対象者</a:t>
            </a:r>
            <a:endParaRPr lang="en-US" altLang="ja-JP" sz="2000" dirty="0" smtClean="0"/>
          </a:p>
          <a:p>
            <a:pPr lvl="1"/>
            <a:r>
              <a:rPr lang="ja-JP" altLang="en-US" dirty="0"/>
              <a:t>最も</a:t>
            </a:r>
            <a:r>
              <a:rPr lang="ja-JP" altLang="en-US" dirty="0" smtClean="0"/>
              <a:t>近い緊急</a:t>
            </a:r>
            <a:r>
              <a:rPr lang="ja-JP" altLang="en-US" dirty="0"/>
              <a:t>事態宣言地域までの距離</a:t>
            </a:r>
            <a:endParaRPr lang="en-US" altLang="ja-JP" dirty="0"/>
          </a:p>
          <a:p>
            <a:pPr lvl="1"/>
            <a:endParaRPr lang="en-US" altLang="ja-JP" dirty="0"/>
          </a:p>
          <a:p>
            <a:endParaRPr kumimoji="1" lang="en-US" altLang="ja-JP" sz="2000" dirty="0" smtClean="0"/>
          </a:p>
          <a:p>
            <a:pPr marL="457200" lvl="1" indent="0">
              <a:buNone/>
            </a:pP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3"/>
          <a:stretch>
            <a:fillRect/>
          </a:stretch>
        </p:blipFill>
        <p:spPr>
          <a:xfrm>
            <a:off x="6457950" y="4055611"/>
            <a:ext cx="2561965" cy="1870997"/>
          </a:xfrm>
          <a:prstGeom prst="rect">
            <a:avLst/>
          </a:prstGeom>
        </p:spPr>
      </p:pic>
      <p:sp>
        <p:nvSpPr>
          <p:cNvPr id="8" name="テキスト ボックス 7"/>
          <p:cNvSpPr txBox="1"/>
          <p:nvPr/>
        </p:nvSpPr>
        <p:spPr>
          <a:xfrm>
            <a:off x="6803922" y="3686279"/>
            <a:ext cx="2163097" cy="369332"/>
          </a:xfrm>
          <a:prstGeom prst="rect">
            <a:avLst/>
          </a:prstGeom>
          <a:noFill/>
        </p:spPr>
        <p:txBody>
          <a:bodyPr wrap="square" rtlCol="0">
            <a:spAutoFit/>
          </a:bodyPr>
          <a:lstStyle/>
          <a:p>
            <a:r>
              <a:rPr kumimoji="1" lang="ja-JP" altLang="en-US" b="1" dirty="0" smtClean="0"/>
              <a:t>郵便番号の地図</a:t>
            </a:r>
            <a:endParaRPr kumimoji="1" lang="ja-JP" altLang="en-US" b="1" dirty="0"/>
          </a:p>
        </p:txBody>
      </p:sp>
    </p:spTree>
    <p:extLst>
      <p:ext uri="{BB962C8B-B14F-4D97-AF65-F5344CB8AC3E}">
        <p14:creationId xmlns:p14="http://schemas.microsoft.com/office/powerpoint/2010/main" val="33542118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5" name="図 4"/>
          <p:cNvPicPr>
            <a:picLocks noChangeAspect="1"/>
          </p:cNvPicPr>
          <p:nvPr/>
        </p:nvPicPr>
        <p:blipFill>
          <a:blip r:embed="rId2"/>
          <a:stretch>
            <a:fillRect/>
          </a:stretch>
        </p:blipFill>
        <p:spPr>
          <a:xfrm>
            <a:off x="717140" y="640836"/>
            <a:ext cx="8063066" cy="5898077"/>
          </a:xfrm>
          <a:prstGeom prst="rect">
            <a:avLst/>
          </a:prstGeom>
        </p:spPr>
      </p:pic>
    </p:spTree>
    <p:extLst>
      <p:ext uri="{BB962C8B-B14F-4D97-AF65-F5344CB8AC3E}">
        <p14:creationId xmlns:p14="http://schemas.microsoft.com/office/powerpoint/2010/main" val="40662423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主要</a:t>
            </a:r>
            <a:r>
              <a:rPr lang="ja-JP" altLang="en-US" dirty="0" smtClean="0"/>
              <a:t>なアウトカム</a:t>
            </a:r>
            <a:endParaRPr kumimoji="1" lang="ja-JP" altLang="en-US" dirty="0"/>
          </a:p>
        </p:txBody>
      </p:sp>
      <p:sp>
        <p:nvSpPr>
          <p:cNvPr id="3" name="コンテンツ プレースホルダー 2"/>
          <p:cNvSpPr>
            <a:spLocks noGrp="1"/>
          </p:cNvSpPr>
          <p:nvPr>
            <p:ph idx="1"/>
          </p:nvPr>
        </p:nvSpPr>
        <p:spPr>
          <a:xfrm>
            <a:off x="628650" y="1625855"/>
            <a:ext cx="8442614" cy="4551108"/>
          </a:xfrm>
        </p:spPr>
        <p:txBody>
          <a:bodyPr>
            <a:normAutofit/>
          </a:bodyPr>
          <a:lstStyle/>
          <a:p>
            <a:r>
              <a:rPr kumimoji="1" lang="ja-JP" altLang="en-US" u="sng" dirty="0" smtClean="0">
                <a:solidFill>
                  <a:srgbClr val="FF0000"/>
                </a:solidFill>
              </a:rPr>
              <a:t>緊急事態宣言</a:t>
            </a:r>
            <a:r>
              <a:rPr lang="ja-JP" altLang="en-US" u="sng" dirty="0" smtClean="0">
                <a:solidFill>
                  <a:srgbClr val="FF0000"/>
                </a:solidFill>
              </a:rPr>
              <a:t>の顕著な特徴は居酒屋やバーの時短営業（</a:t>
            </a:r>
            <a:r>
              <a:rPr lang="en-US" altLang="ja-JP" u="sng" dirty="0" smtClean="0">
                <a:solidFill>
                  <a:srgbClr val="FF0000"/>
                </a:solidFill>
              </a:rPr>
              <a:t>e.g., 20</a:t>
            </a:r>
            <a:r>
              <a:rPr lang="ja-JP" altLang="en-US" u="sng" dirty="0" smtClean="0">
                <a:solidFill>
                  <a:srgbClr val="FF0000"/>
                </a:solidFill>
              </a:rPr>
              <a:t>時まで）の要請</a:t>
            </a:r>
            <a:endParaRPr lang="en-US" altLang="ja-JP" u="sng" dirty="0" smtClean="0">
              <a:solidFill>
                <a:srgbClr val="FF0000"/>
              </a:solidFill>
            </a:endParaRPr>
          </a:p>
          <a:p>
            <a:pPr marL="914400" lvl="1" indent="-457200">
              <a:buFont typeface="+mj-ea"/>
              <a:buAutoNum type="circleNumDbPlain"/>
            </a:pPr>
            <a:r>
              <a:rPr lang="ja-JP" altLang="en-US" dirty="0" smtClean="0"/>
              <a:t>もっとも影響が期待できそうなアウトカムとして「過去</a:t>
            </a:r>
            <a:r>
              <a:rPr lang="en-US" altLang="ja-JP" dirty="0" smtClean="0"/>
              <a:t>1</a:t>
            </a:r>
            <a:r>
              <a:rPr lang="ja-JP" altLang="en-US" dirty="0" smtClean="0"/>
              <a:t>か月間の居酒屋・バーの利用」を選択</a:t>
            </a:r>
            <a:endParaRPr lang="en-US" altLang="ja-JP" dirty="0" smtClean="0"/>
          </a:p>
          <a:p>
            <a:pPr marL="914400" lvl="1" indent="-457200">
              <a:buFont typeface="+mj-ea"/>
              <a:buAutoNum type="circleNumDbPlain"/>
            </a:pPr>
            <a:r>
              <a:rPr lang="en-US" altLang="ja-JP" dirty="0" smtClean="0"/>
              <a:t>COVID-19</a:t>
            </a:r>
            <a:r>
              <a:rPr lang="ja-JP" altLang="en-US" dirty="0" smtClean="0"/>
              <a:t>に近い症状の有無</a:t>
            </a:r>
            <a:endParaRPr lang="en-US" altLang="ja-JP" dirty="0" smtClean="0"/>
          </a:p>
          <a:p>
            <a:pPr lvl="2"/>
            <a:r>
              <a:rPr kumimoji="1" lang="ja-JP" altLang="en-US" sz="1800" dirty="0" smtClean="0"/>
              <a:t>せき</a:t>
            </a:r>
            <a:endParaRPr kumimoji="1" lang="en-US" altLang="ja-JP" sz="1800" dirty="0" smtClean="0"/>
          </a:p>
          <a:p>
            <a:pPr lvl="2"/>
            <a:r>
              <a:rPr lang="ja-JP" altLang="en-US" sz="1800" dirty="0" smtClean="0"/>
              <a:t>熱</a:t>
            </a:r>
            <a:endParaRPr lang="en-US" altLang="ja-JP" sz="1800" dirty="0" smtClean="0"/>
          </a:p>
          <a:p>
            <a:pPr lvl="2"/>
            <a:r>
              <a:rPr kumimoji="1" lang="ja-JP" altLang="en-US" sz="1800" dirty="0" smtClean="0"/>
              <a:t>味覚・嗅覚障害</a:t>
            </a:r>
            <a:endParaRPr kumimoji="1" lang="ja-JP" altLang="en-US" sz="1800"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dirty="0"/>
          </a:p>
        </p:txBody>
      </p:sp>
    </p:spTree>
    <p:extLst>
      <p:ext uri="{BB962C8B-B14F-4D97-AF65-F5344CB8AC3E}">
        <p14:creationId xmlns:p14="http://schemas.microsoft.com/office/powerpoint/2010/main" val="8328090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5" name="図 4"/>
          <p:cNvPicPr>
            <a:picLocks noChangeAspect="1"/>
          </p:cNvPicPr>
          <p:nvPr/>
        </p:nvPicPr>
        <p:blipFill>
          <a:blip r:embed="rId2"/>
          <a:stretch>
            <a:fillRect/>
          </a:stretch>
        </p:blipFill>
        <p:spPr>
          <a:xfrm>
            <a:off x="135175" y="1870364"/>
            <a:ext cx="4436825" cy="4080095"/>
          </a:xfrm>
          <a:prstGeom prst="rect">
            <a:avLst/>
          </a:prstGeom>
        </p:spPr>
      </p:pic>
      <p:pic>
        <p:nvPicPr>
          <p:cNvPr id="6" name="図 5"/>
          <p:cNvPicPr>
            <a:picLocks noChangeAspect="1"/>
          </p:cNvPicPr>
          <p:nvPr/>
        </p:nvPicPr>
        <p:blipFill>
          <a:blip r:embed="rId3"/>
          <a:stretch>
            <a:fillRect/>
          </a:stretch>
        </p:blipFill>
        <p:spPr>
          <a:xfrm>
            <a:off x="4561609" y="1870364"/>
            <a:ext cx="4608368" cy="4144215"/>
          </a:xfrm>
          <a:prstGeom prst="rect">
            <a:avLst/>
          </a:prstGeom>
        </p:spPr>
      </p:pic>
      <p:sp>
        <p:nvSpPr>
          <p:cNvPr id="7" name="テキスト ボックス 6"/>
          <p:cNvSpPr txBox="1"/>
          <p:nvPr/>
        </p:nvSpPr>
        <p:spPr>
          <a:xfrm>
            <a:off x="1470314" y="1436912"/>
            <a:ext cx="7476259" cy="369332"/>
          </a:xfrm>
          <a:prstGeom prst="rect">
            <a:avLst/>
          </a:prstGeom>
          <a:noFill/>
        </p:spPr>
        <p:txBody>
          <a:bodyPr wrap="square" rtlCol="0">
            <a:spAutoFit/>
          </a:bodyPr>
          <a:lstStyle/>
          <a:p>
            <a:r>
              <a:rPr kumimoji="1" lang="en-US" altLang="ja-JP" dirty="0" smtClean="0"/>
              <a:t>Wave1</a:t>
            </a:r>
            <a:r>
              <a:rPr kumimoji="1" lang="ja-JP" altLang="en-US" dirty="0" err="1" smtClean="0"/>
              <a:t>での</a:t>
            </a:r>
            <a:r>
              <a:rPr kumimoji="1" lang="ja-JP" altLang="en-US" dirty="0" smtClean="0"/>
              <a:t>質問票　　　　　　            </a:t>
            </a:r>
            <a:r>
              <a:rPr lang="en-US" altLang="ja-JP" dirty="0" smtClean="0"/>
              <a:t> Wave2</a:t>
            </a:r>
            <a:r>
              <a:rPr lang="ja-JP" altLang="en-US" dirty="0" err="1" smtClean="0"/>
              <a:t>での</a:t>
            </a:r>
            <a:r>
              <a:rPr lang="ja-JP" altLang="en-US" dirty="0"/>
              <a:t>質問票</a:t>
            </a:r>
            <a:r>
              <a:rPr kumimoji="1" lang="ja-JP" altLang="en-US" dirty="0" smtClean="0"/>
              <a:t>　　　　　　　</a:t>
            </a:r>
            <a:endParaRPr kumimoji="1" lang="ja-JP" altLang="en-US" dirty="0"/>
          </a:p>
        </p:txBody>
      </p:sp>
      <p:sp>
        <p:nvSpPr>
          <p:cNvPr id="8" name="角丸四角形 7"/>
          <p:cNvSpPr/>
          <p:nvPr/>
        </p:nvSpPr>
        <p:spPr>
          <a:xfrm>
            <a:off x="322118" y="4862945"/>
            <a:ext cx="7164532" cy="27016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下矢印 8"/>
          <p:cNvSpPr/>
          <p:nvPr/>
        </p:nvSpPr>
        <p:spPr>
          <a:xfrm rot="10800000">
            <a:off x="6982691" y="5829317"/>
            <a:ext cx="358486" cy="4987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下矢印 9"/>
          <p:cNvSpPr/>
          <p:nvPr/>
        </p:nvSpPr>
        <p:spPr>
          <a:xfrm rot="10800000">
            <a:off x="3290454" y="5799799"/>
            <a:ext cx="358486" cy="4987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タイトル 1"/>
          <p:cNvSpPr txBox="1">
            <a:spLocks/>
          </p:cNvSpPr>
          <p:nvPr/>
        </p:nvSpPr>
        <p:spPr>
          <a:xfrm>
            <a:off x="135175" y="665662"/>
            <a:ext cx="9144000" cy="1109472"/>
          </a:xfrm>
          <a:prstGeom prst="rect">
            <a:avLst/>
          </a:prstGeom>
        </p:spPr>
        <p:txBody>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4000" dirty="0" smtClean="0"/>
              <a:t>居酒屋・バー利用の把握方法</a:t>
            </a:r>
            <a:endParaRPr lang="en-US" altLang="ja-JP" sz="4000" dirty="0" smtClean="0"/>
          </a:p>
        </p:txBody>
      </p:sp>
    </p:spTree>
    <p:extLst>
      <p:ext uri="{BB962C8B-B14F-4D97-AF65-F5344CB8AC3E}">
        <p14:creationId xmlns:p14="http://schemas.microsoft.com/office/powerpoint/2010/main" val="9113949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Difference-in-Differences</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218209" y="1475232"/>
                <a:ext cx="8925791" cy="4551108"/>
              </a:xfrm>
            </p:spPr>
            <p:txBody>
              <a:bodyPr/>
              <a:lstStyle/>
              <a:p>
                <a:r>
                  <a:rPr lang="ja-JP" altLang="en-US" dirty="0"/>
                  <a:t>以下</a:t>
                </a:r>
                <a:r>
                  <a:rPr lang="ja-JP" altLang="en-US" dirty="0" smtClean="0"/>
                  <a:t>の</a:t>
                </a:r>
                <a:r>
                  <a:rPr lang="en-US" altLang="ja-JP" dirty="0" smtClean="0"/>
                  <a:t>DID</a:t>
                </a:r>
                <a:r>
                  <a:rPr lang="ja-JP" altLang="en-US" dirty="0" smtClean="0"/>
                  <a:t>を境界から</a:t>
                </a:r>
                <a:r>
                  <a:rPr lang="en-US" altLang="ja-JP" dirty="0"/>
                  <a:t>5</a:t>
                </a:r>
                <a:r>
                  <a:rPr lang="en-US" altLang="ja-JP" dirty="0" smtClean="0"/>
                  <a:t>0Km</a:t>
                </a:r>
                <a:r>
                  <a:rPr lang="ja-JP" altLang="en-US" dirty="0" smtClean="0"/>
                  <a:t>以内の調査対象者に対して実施</a:t>
                </a:r>
                <a:endParaRPr lang="en-US" altLang="ja-JP" dirty="0"/>
              </a:p>
              <a:p>
                <a:pPr lvl="1"/>
                <a:r>
                  <a:rPr lang="ja-JP" altLang="en-US" dirty="0" smtClean="0"/>
                  <a:t>非緊急事態地域へ越境する可能性を考慮して境界付近</a:t>
                </a:r>
                <a:r>
                  <a:rPr lang="en-US" altLang="ja-JP" dirty="0" smtClean="0"/>
                  <a:t>10Km</a:t>
                </a:r>
                <a:r>
                  <a:rPr lang="ja-JP" altLang="en-US" dirty="0" smtClean="0"/>
                  <a:t>を除いた推定も実施</a:t>
                </a:r>
                <a:endParaRPr lang="en-US" altLang="ja-JP" dirty="0" smtClean="0"/>
              </a:p>
              <a:p>
                <a:pPr lvl="1"/>
                <a:endParaRPr lang="en-US" altLang="ja-JP" dirty="0" smtClean="0"/>
              </a:p>
              <a:p>
                <a:pPr marL="457200" lvl="1" indent="0">
                  <a:buNone/>
                </a:pPr>
                <a14:m>
                  <m:oMathPara xmlns:m="http://schemas.openxmlformats.org/officeDocument/2006/math">
                    <m:oMathParaPr>
                      <m:jc m:val="centerGroup"/>
                    </m:oMathParaPr>
                    <m:oMath xmlns:m="http://schemas.openxmlformats.org/officeDocument/2006/math">
                      <m:sSub>
                        <m:sSubPr>
                          <m:ctrlPr>
                            <a:rPr lang="en-US" altLang="ja-JP" sz="2000" i="1" smtClean="0">
                              <a:latin typeface="Cambria Math" panose="02040503050406030204" pitchFamily="18" charset="0"/>
                            </a:rPr>
                          </m:ctrlPr>
                        </m:sSubPr>
                        <m:e>
                          <m:r>
                            <a:rPr lang="en-US" altLang="ja-JP" sz="2000" b="0" i="1" smtClean="0">
                              <a:latin typeface="Cambria Math" panose="02040503050406030204" pitchFamily="18" charset="0"/>
                            </a:rPr>
                            <m:t>𝑌</m:t>
                          </m:r>
                        </m:e>
                        <m:sub>
                          <m:r>
                            <a:rPr lang="en-US" altLang="ja-JP" sz="2000" b="0" i="1" smtClean="0">
                              <a:latin typeface="Cambria Math" panose="02040503050406030204" pitchFamily="18" charset="0"/>
                            </a:rPr>
                            <m:t>𝑖𝑡</m:t>
                          </m:r>
                        </m:sub>
                      </m:sSub>
                      <m:r>
                        <a:rPr lang="en-US" altLang="ja-JP" sz="2000" i="1" smtClean="0">
                          <a:latin typeface="Cambria Math" panose="02040503050406030204" pitchFamily="18" charset="0"/>
                        </a:rPr>
                        <m:t>=</m:t>
                      </m:r>
                      <m:sSub>
                        <m:sSubPr>
                          <m:ctrlPr>
                            <a:rPr lang="en-US" altLang="ja-JP" sz="2000" i="1" smtClean="0">
                              <a:latin typeface="Cambria Math" panose="02040503050406030204" pitchFamily="18" charset="0"/>
                            </a:rPr>
                          </m:ctrlPr>
                        </m:sSubPr>
                        <m:e>
                          <m:r>
                            <a:rPr lang="ja-JP" altLang="en-US" sz="2000" i="1" smtClean="0">
                              <a:latin typeface="Cambria Math" panose="02040503050406030204" pitchFamily="18" charset="0"/>
                            </a:rPr>
                            <m:t>𝛽</m:t>
                          </m:r>
                        </m:e>
                        <m:sub>
                          <m:r>
                            <a:rPr lang="en-US" altLang="ja-JP" sz="2000" b="0" i="1" smtClean="0">
                              <a:latin typeface="Cambria Math" panose="02040503050406030204" pitchFamily="18" charset="0"/>
                            </a:rPr>
                            <m:t>0</m:t>
                          </m:r>
                        </m:sub>
                      </m:sSub>
                      <m:r>
                        <a:rPr lang="en-US" altLang="ja-JP" sz="2000" b="0" i="1" smtClean="0">
                          <a:latin typeface="Cambria Math" panose="02040503050406030204" pitchFamily="18" charset="0"/>
                        </a:rPr>
                        <m:t>𝑇𝑟𝑒𝑎𝑡</m:t>
                      </m:r>
                      <m:r>
                        <a:rPr lang="en-US" altLang="ja-JP" sz="2000" b="0" i="1" smtClean="0">
                          <a:latin typeface="Cambria Math" panose="02040503050406030204" pitchFamily="18" charset="0"/>
                        </a:rPr>
                        <m:t>+</m:t>
                      </m:r>
                      <m:sSub>
                        <m:sSubPr>
                          <m:ctrlPr>
                            <a:rPr lang="en-US" altLang="ja-JP" sz="2000" b="1" i="1" smtClean="0">
                              <a:latin typeface="Cambria Math" panose="02040503050406030204" pitchFamily="18" charset="0"/>
                            </a:rPr>
                          </m:ctrlPr>
                        </m:sSubPr>
                        <m:e>
                          <m:r>
                            <a:rPr lang="en-US" altLang="ja-JP" sz="2000" b="1" i="0" smtClean="0">
                              <a:latin typeface="Cambria Math" panose="02040503050406030204" pitchFamily="18" charset="0"/>
                            </a:rPr>
                            <m:t>𝐗</m:t>
                          </m:r>
                        </m:e>
                        <m:sub>
                          <m:r>
                            <a:rPr lang="en-US" altLang="ja-JP" sz="2000" b="1" i="0" smtClean="0">
                              <a:latin typeface="Cambria Math" panose="02040503050406030204" pitchFamily="18" charset="0"/>
                            </a:rPr>
                            <m:t>𝐢𝐭</m:t>
                          </m:r>
                        </m:sub>
                      </m:sSub>
                      <m:sSub>
                        <m:sSubPr>
                          <m:ctrlPr>
                            <a:rPr lang="en-US" altLang="ja-JP" sz="2000" b="1" i="1" smtClean="0">
                              <a:latin typeface="Cambria Math" panose="02040503050406030204" pitchFamily="18" charset="0"/>
                            </a:rPr>
                          </m:ctrlPr>
                        </m:sSubPr>
                        <m:e>
                          <m:r>
                            <a:rPr lang="ja-JP" altLang="en-US" sz="2000" b="1" i="0" smtClean="0">
                              <a:latin typeface="Cambria Math" panose="02040503050406030204" pitchFamily="18" charset="0"/>
                            </a:rPr>
                            <m:t>𝛃</m:t>
                          </m:r>
                        </m:e>
                        <m:sub>
                          <m:r>
                            <a:rPr lang="en-US" altLang="ja-JP" sz="2000" b="1" i="0" smtClean="0">
                              <a:latin typeface="Cambria Math" panose="02040503050406030204" pitchFamily="18" charset="0"/>
                            </a:rPr>
                            <m:t>𝟏</m:t>
                          </m:r>
                        </m:sub>
                      </m:sSub>
                      <m:r>
                        <a:rPr lang="en-US" altLang="ja-JP" sz="2000" b="0" i="1" smtClean="0">
                          <a:latin typeface="Cambria Math" panose="02040503050406030204" pitchFamily="18" charset="0"/>
                        </a:rPr>
                        <m:t>+</m:t>
                      </m:r>
                      <m:r>
                        <a:rPr lang="ja-JP" altLang="en-US" sz="2000" b="0" i="1" smtClean="0">
                          <a:latin typeface="Cambria Math" panose="02040503050406030204" pitchFamily="18" charset="0"/>
                        </a:rPr>
                        <m:t>𝜗</m:t>
                      </m:r>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𝑊𝑎𝑣𝑒</m:t>
                      </m:r>
                      <m:r>
                        <a:rPr lang="en-US" altLang="ja-JP" sz="2000" b="0" i="1" smtClean="0">
                          <a:latin typeface="Cambria Math" panose="02040503050406030204" pitchFamily="18" charset="0"/>
                        </a:rPr>
                        <m:t>2+</m:t>
                      </m:r>
                      <m:sSub>
                        <m:sSubPr>
                          <m:ctrlPr>
                            <a:rPr lang="en-US" altLang="ja-JP" sz="2000" b="0" i="1" smtClean="0">
                              <a:latin typeface="Cambria Math" panose="02040503050406030204" pitchFamily="18" charset="0"/>
                            </a:rPr>
                          </m:ctrlPr>
                        </m:sSubPr>
                        <m:e>
                          <m:r>
                            <a:rPr lang="ja-JP" altLang="en-US" sz="2000" b="0" i="1" smtClean="0">
                              <a:latin typeface="Cambria Math" panose="02040503050406030204" pitchFamily="18" charset="0"/>
                            </a:rPr>
                            <m:t>𝜀</m:t>
                          </m:r>
                        </m:e>
                        <m:sub>
                          <m:r>
                            <a:rPr lang="en-US" altLang="ja-JP" sz="2000" b="0" i="1" smtClean="0">
                              <a:latin typeface="Cambria Math" panose="02040503050406030204" pitchFamily="18" charset="0"/>
                            </a:rPr>
                            <m:t>𝑖𝑡</m:t>
                          </m:r>
                        </m:sub>
                      </m:sSub>
                    </m:oMath>
                  </m:oMathPara>
                </a14:m>
                <a:endParaRPr lang="en-US" altLang="ja-JP" sz="2000" dirty="0" smtClean="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218209" y="1475232"/>
                <a:ext cx="8925791" cy="4551108"/>
              </a:xfrm>
              <a:blipFill rotWithShape="0">
                <a:blip r:embed="rId2"/>
                <a:stretch>
                  <a:fillRect l="-1230" t="-2410" r="-615"/>
                </a:stretch>
              </a:blipFill>
            </p:spPr>
            <p:txBody>
              <a:bodyPr/>
              <a:lstStyle/>
              <a:p>
                <a:r>
                  <a:rPr lang="ja-JP" altLang="en-US">
                    <a:noFill/>
                  </a:rPr>
                  <a:t> </a:t>
                </a:r>
              </a:p>
            </p:txBody>
          </p:sp>
        </mc:Fallback>
      </mc:AlternateContent>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cxnSp>
        <p:nvCxnSpPr>
          <p:cNvPr id="8" name="直線矢印コネクタ 7"/>
          <p:cNvCxnSpPr/>
          <p:nvPr/>
        </p:nvCxnSpPr>
        <p:spPr>
          <a:xfrm flipV="1">
            <a:off x="2337954" y="3160450"/>
            <a:ext cx="933882" cy="13779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p:cNvSpPr txBox="1"/>
          <p:nvPr/>
        </p:nvSpPr>
        <p:spPr>
          <a:xfrm>
            <a:off x="1404071" y="4638707"/>
            <a:ext cx="1867765" cy="523220"/>
          </a:xfrm>
          <a:prstGeom prst="rect">
            <a:avLst/>
          </a:prstGeom>
          <a:noFill/>
        </p:spPr>
        <p:txBody>
          <a:bodyPr wrap="square" rtlCol="0">
            <a:spAutoFit/>
          </a:bodyPr>
          <a:lstStyle/>
          <a:p>
            <a:r>
              <a:rPr kumimoji="1" lang="ja-JP" altLang="en-US" sz="1400" dirty="0" smtClean="0"/>
              <a:t>緊急事態宣言地域かつ</a:t>
            </a:r>
            <a:r>
              <a:rPr kumimoji="1" lang="en-US" altLang="ja-JP" sz="1400" dirty="0" smtClean="0"/>
              <a:t>Wave2</a:t>
            </a:r>
            <a:r>
              <a:rPr kumimoji="1" lang="ja-JP" altLang="en-US" sz="1400" dirty="0" smtClean="0"/>
              <a:t>の時に１</a:t>
            </a:r>
            <a:endParaRPr kumimoji="1" lang="ja-JP" altLang="en-US" sz="1400" dirty="0"/>
          </a:p>
        </p:txBody>
      </p:sp>
      <p:cxnSp>
        <p:nvCxnSpPr>
          <p:cNvPr id="14" name="直線矢印コネクタ 13"/>
          <p:cNvCxnSpPr/>
          <p:nvPr/>
        </p:nvCxnSpPr>
        <p:spPr>
          <a:xfrm flipH="1" flipV="1">
            <a:off x="4314548" y="3160450"/>
            <a:ext cx="1296544" cy="1813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テキスト ボックス 15"/>
          <p:cNvSpPr txBox="1"/>
          <p:nvPr/>
        </p:nvSpPr>
        <p:spPr>
          <a:xfrm>
            <a:off x="5070763" y="5023160"/>
            <a:ext cx="1719696" cy="738664"/>
          </a:xfrm>
          <a:prstGeom prst="rect">
            <a:avLst/>
          </a:prstGeom>
          <a:noFill/>
        </p:spPr>
        <p:txBody>
          <a:bodyPr wrap="square" rtlCol="0">
            <a:spAutoFit/>
          </a:bodyPr>
          <a:lstStyle/>
          <a:p>
            <a:r>
              <a:rPr kumimoji="1" lang="ja-JP" altLang="en-US" sz="1400" dirty="0" smtClean="0"/>
              <a:t>個人</a:t>
            </a:r>
            <a:r>
              <a:rPr lang="ja-JP" altLang="en-US" sz="1400" dirty="0" smtClean="0"/>
              <a:t>属性：年齢、就労の有無、喫煙など</a:t>
            </a:r>
            <a:endParaRPr kumimoji="1" lang="ja-JP" altLang="en-US" sz="1400" dirty="0"/>
          </a:p>
        </p:txBody>
      </p:sp>
      <p:cxnSp>
        <p:nvCxnSpPr>
          <p:cNvPr id="17" name="直線矢印コネクタ 16"/>
          <p:cNvCxnSpPr/>
          <p:nvPr/>
        </p:nvCxnSpPr>
        <p:spPr>
          <a:xfrm flipH="1" flipV="1">
            <a:off x="5070763" y="3160450"/>
            <a:ext cx="1006620" cy="11605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p:cNvSpPr txBox="1"/>
          <p:nvPr/>
        </p:nvSpPr>
        <p:spPr>
          <a:xfrm>
            <a:off x="6759286" y="4153931"/>
            <a:ext cx="1309255" cy="307777"/>
          </a:xfrm>
          <a:prstGeom prst="rect">
            <a:avLst/>
          </a:prstGeom>
          <a:noFill/>
        </p:spPr>
        <p:txBody>
          <a:bodyPr wrap="square" rtlCol="0">
            <a:spAutoFit/>
          </a:bodyPr>
          <a:lstStyle/>
          <a:p>
            <a:r>
              <a:rPr kumimoji="1" lang="en-US" altLang="ja-JP" sz="1400" dirty="0" smtClean="0"/>
              <a:t>Wave2</a:t>
            </a:r>
            <a:r>
              <a:rPr kumimoji="1" lang="ja-JP" altLang="en-US" sz="1400" dirty="0" smtClean="0"/>
              <a:t>ダミー</a:t>
            </a:r>
            <a:endParaRPr kumimoji="1" lang="ja-JP" altLang="en-US" sz="1400" dirty="0"/>
          </a:p>
        </p:txBody>
      </p:sp>
      <p:sp>
        <p:nvSpPr>
          <p:cNvPr id="18" name="テキスト ボックス 17"/>
          <p:cNvSpPr txBox="1"/>
          <p:nvPr/>
        </p:nvSpPr>
        <p:spPr>
          <a:xfrm>
            <a:off x="5715000" y="4411079"/>
            <a:ext cx="1309255" cy="307777"/>
          </a:xfrm>
          <a:prstGeom prst="rect">
            <a:avLst/>
          </a:prstGeom>
          <a:noFill/>
        </p:spPr>
        <p:txBody>
          <a:bodyPr wrap="square" rtlCol="0">
            <a:spAutoFit/>
          </a:bodyPr>
          <a:lstStyle/>
          <a:p>
            <a:r>
              <a:rPr kumimoji="1" lang="ja-JP" altLang="en-US" sz="1400" dirty="0" smtClean="0"/>
              <a:t>個人固定効果</a:t>
            </a:r>
            <a:endParaRPr kumimoji="1" lang="ja-JP" altLang="en-US" sz="1400" dirty="0"/>
          </a:p>
        </p:txBody>
      </p:sp>
      <p:cxnSp>
        <p:nvCxnSpPr>
          <p:cNvPr id="20" name="直線矢印コネクタ 19"/>
          <p:cNvCxnSpPr/>
          <p:nvPr/>
        </p:nvCxnSpPr>
        <p:spPr>
          <a:xfrm flipH="1" flipV="1">
            <a:off x="5877017" y="3160450"/>
            <a:ext cx="1086192" cy="993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809803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p:cNvPicPr>
            <a:picLocks noChangeAspect="1"/>
          </p:cNvPicPr>
          <p:nvPr/>
        </p:nvPicPr>
        <p:blipFill>
          <a:blip r:embed="rId2"/>
          <a:stretch>
            <a:fillRect/>
          </a:stretch>
        </p:blipFill>
        <p:spPr>
          <a:xfrm>
            <a:off x="1657350" y="2695534"/>
            <a:ext cx="5562641" cy="4025942"/>
          </a:xfrm>
          <a:prstGeom prst="rect">
            <a:avLst/>
          </a:prstGeom>
        </p:spPr>
      </p:pic>
      <p:sp>
        <p:nvSpPr>
          <p:cNvPr id="2" name="タイトル 1"/>
          <p:cNvSpPr>
            <a:spLocks noGrp="1"/>
          </p:cNvSpPr>
          <p:nvPr>
            <p:ph type="title"/>
          </p:nvPr>
        </p:nvSpPr>
        <p:spPr/>
        <p:txBody>
          <a:bodyPr/>
          <a:lstStyle/>
          <a:p>
            <a:r>
              <a:rPr lang="ja-JP" altLang="en-US" dirty="0" smtClean="0"/>
              <a:t>境界付近における居酒屋利用</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緊急事態宣言地域でのみ</a:t>
            </a:r>
            <a:r>
              <a:rPr kumimoji="1" lang="en-US" altLang="ja-JP" dirty="0" smtClean="0"/>
              <a:t>Wave2</a:t>
            </a:r>
            <a:r>
              <a:rPr kumimoji="1" lang="ja-JP" altLang="en-US" dirty="0" smtClean="0"/>
              <a:t>で顕著な低下</a:t>
            </a:r>
            <a:endParaRPr kumimoji="1" lang="ja-JP" altLang="en-US" dirty="0"/>
          </a:p>
        </p:txBody>
      </p:sp>
      <p:sp>
        <p:nvSpPr>
          <p:cNvPr id="8" name="下矢印 7"/>
          <p:cNvSpPr/>
          <p:nvPr/>
        </p:nvSpPr>
        <p:spPr>
          <a:xfrm>
            <a:off x="7237268" y="3557305"/>
            <a:ext cx="498764" cy="71697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4632958" y="5482958"/>
            <a:ext cx="2130136" cy="338554"/>
          </a:xfrm>
          <a:prstGeom prst="rect">
            <a:avLst/>
          </a:prstGeom>
          <a:noFill/>
        </p:spPr>
        <p:txBody>
          <a:bodyPr wrap="square" rtlCol="0">
            <a:spAutoFit/>
          </a:bodyPr>
          <a:lstStyle/>
          <a:p>
            <a:r>
              <a:rPr kumimoji="1" lang="ja-JP" altLang="en-US" sz="1600" dirty="0" smtClean="0">
                <a:solidFill>
                  <a:srgbClr val="FF0000"/>
                </a:solidFill>
              </a:rPr>
              <a:t>緊急事態宣言地域</a:t>
            </a:r>
            <a:endParaRPr kumimoji="1" lang="ja-JP" altLang="en-US" sz="1600" dirty="0">
              <a:solidFill>
                <a:srgbClr val="FF0000"/>
              </a:solidFill>
            </a:endParaRPr>
          </a:p>
        </p:txBody>
      </p:sp>
      <p:sp>
        <p:nvSpPr>
          <p:cNvPr id="10" name="テキスト ボックス 9"/>
          <p:cNvSpPr txBox="1"/>
          <p:nvPr/>
        </p:nvSpPr>
        <p:spPr>
          <a:xfrm>
            <a:off x="2466453" y="5509274"/>
            <a:ext cx="2583529" cy="338554"/>
          </a:xfrm>
          <a:prstGeom prst="rect">
            <a:avLst/>
          </a:prstGeom>
          <a:noFill/>
        </p:spPr>
        <p:txBody>
          <a:bodyPr wrap="square" rtlCol="0">
            <a:spAutoFit/>
          </a:bodyPr>
          <a:lstStyle/>
          <a:p>
            <a:r>
              <a:rPr kumimoji="1" lang="ja-JP" altLang="en-US" sz="1600" dirty="0" smtClean="0">
                <a:solidFill>
                  <a:srgbClr val="FF0000"/>
                </a:solidFill>
              </a:rPr>
              <a:t>非緊急事態宣言地域</a:t>
            </a:r>
            <a:endParaRPr kumimoji="1" lang="ja-JP" altLang="en-US" sz="1600" dirty="0">
              <a:solidFill>
                <a:srgbClr val="FF0000"/>
              </a:solidFill>
            </a:endParaRPr>
          </a:p>
        </p:txBody>
      </p:sp>
      <p:sp>
        <p:nvSpPr>
          <p:cNvPr id="11" name="テキスト ボックス 10"/>
          <p:cNvSpPr txBox="1"/>
          <p:nvPr/>
        </p:nvSpPr>
        <p:spPr>
          <a:xfrm>
            <a:off x="2662671" y="2236508"/>
            <a:ext cx="3610841" cy="369332"/>
          </a:xfrm>
          <a:prstGeom prst="rect">
            <a:avLst/>
          </a:prstGeom>
          <a:noFill/>
        </p:spPr>
        <p:txBody>
          <a:bodyPr wrap="square" rtlCol="0">
            <a:spAutoFit/>
          </a:bodyPr>
          <a:lstStyle/>
          <a:p>
            <a:r>
              <a:rPr kumimoji="1" lang="ja-JP" altLang="en-US" dirty="0" smtClean="0">
                <a:latin typeface="BIZ UDPゴシック" panose="020B0400000000000000" pitchFamily="50" charset="-128"/>
                <a:ea typeface="BIZ UDPゴシック" panose="020B0400000000000000" pitchFamily="50" charset="-128"/>
              </a:rPr>
              <a:t>＜過去</a:t>
            </a:r>
            <a:r>
              <a:rPr kumimoji="1" lang="en-US" altLang="ja-JP" dirty="0" smtClean="0">
                <a:latin typeface="BIZ UDPゴシック" panose="020B0400000000000000" pitchFamily="50" charset="-128"/>
                <a:ea typeface="BIZ UDPゴシック" panose="020B0400000000000000" pitchFamily="50" charset="-128"/>
              </a:rPr>
              <a:t>1</a:t>
            </a:r>
            <a:r>
              <a:rPr kumimoji="1" lang="ja-JP" altLang="en-US" dirty="0" smtClean="0">
                <a:latin typeface="BIZ UDPゴシック" panose="020B0400000000000000" pitchFamily="50" charset="-128"/>
                <a:ea typeface="BIZ UDPゴシック" panose="020B0400000000000000" pitchFamily="50" charset="-128"/>
              </a:rPr>
              <a:t>か月の居酒屋利用率＞</a:t>
            </a:r>
            <a:endParaRPr kumimoji="1" lang="ja-JP" altLang="en-US" dirty="0">
              <a:latin typeface="BIZ UDPゴシック" panose="020B0400000000000000" pitchFamily="50" charset="-128"/>
              <a:ea typeface="BIZ UDPゴシック" panose="020B0400000000000000" pitchFamily="50" charset="-128"/>
            </a:endParaRPr>
          </a:p>
        </p:txBody>
      </p:sp>
      <p:sp>
        <p:nvSpPr>
          <p:cNvPr id="5" name="フッター プレースホルダー 4"/>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Tree>
    <p:extLst>
      <p:ext uri="{BB962C8B-B14F-4D97-AF65-F5344CB8AC3E}">
        <p14:creationId xmlns:p14="http://schemas.microsoft.com/office/powerpoint/2010/main" val="19287247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恐怖</a:t>
            </a:r>
            <a:r>
              <a:rPr lang="ja-JP" altLang="en-US" dirty="0" smtClean="0"/>
              <a:t>心と居酒屋利用</a:t>
            </a:r>
            <a:endParaRPr kumimoji="1" lang="ja-JP" altLang="en-US" dirty="0"/>
          </a:p>
        </p:txBody>
      </p:sp>
      <p:sp>
        <p:nvSpPr>
          <p:cNvPr id="3" name="コンテンツ プレースホルダー 2"/>
          <p:cNvSpPr>
            <a:spLocks noGrp="1"/>
          </p:cNvSpPr>
          <p:nvPr>
            <p:ph idx="1"/>
          </p:nvPr>
        </p:nvSpPr>
        <p:spPr>
          <a:xfrm>
            <a:off x="228601" y="1625855"/>
            <a:ext cx="8603672" cy="4551108"/>
          </a:xfrm>
        </p:spPr>
        <p:txBody>
          <a:bodyPr/>
          <a:lstStyle/>
          <a:p>
            <a:r>
              <a:rPr kumimoji="1" lang="ja-JP" altLang="en-US" dirty="0" smtClean="0"/>
              <a:t>「コロナが怖くない」場合、利用率は</a:t>
            </a:r>
            <a:r>
              <a:rPr kumimoji="1" lang="en-US" altLang="ja-JP" dirty="0" smtClean="0"/>
              <a:t>20pt</a:t>
            </a:r>
            <a:r>
              <a:rPr kumimoji="1" lang="ja-JP" altLang="en-US" dirty="0" smtClean="0"/>
              <a:t>程度高い</a:t>
            </a:r>
            <a:endParaRPr kumimoji="1" lang="en-US" altLang="ja-JP" dirty="0" smtClean="0"/>
          </a:p>
          <a:p>
            <a:pPr lvl="1"/>
            <a:r>
              <a:rPr lang="en-US" altLang="ja-JP" dirty="0" smtClean="0"/>
              <a:t>Wave2</a:t>
            </a:r>
            <a:r>
              <a:rPr lang="ja-JP" altLang="en-US" dirty="0" smtClean="0"/>
              <a:t>ではこの層の利用率が減少</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1492660" y="2560173"/>
            <a:ext cx="5802208" cy="4195346"/>
          </a:xfrm>
          <a:prstGeom prst="rect">
            <a:avLst/>
          </a:prstGeom>
        </p:spPr>
      </p:pic>
      <p:sp>
        <p:nvSpPr>
          <p:cNvPr id="8" name="下矢印 7"/>
          <p:cNvSpPr/>
          <p:nvPr/>
        </p:nvSpPr>
        <p:spPr>
          <a:xfrm rot="5400000">
            <a:off x="7200899" y="2912052"/>
            <a:ext cx="571500" cy="6182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7838242" y="2280427"/>
            <a:ext cx="677108" cy="3241964"/>
          </a:xfrm>
          <a:prstGeom prst="rect">
            <a:avLst/>
          </a:prstGeom>
          <a:noFill/>
        </p:spPr>
        <p:txBody>
          <a:bodyPr vert="eaVert" wrap="square" rtlCol="0">
            <a:spAutoFit/>
          </a:bodyPr>
          <a:lstStyle/>
          <a:p>
            <a:r>
              <a:rPr kumimoji="1" lang="ja-JP" altLang="en-US" sz="1600" dirty="0" smtClean="0">
                <a:solidFill>
                  <a:srgbClr val="FF0000"/>
                </a:solidFill>
                <a:latin typeface="BIZ UDPゴシック" panose="020B0400000000000000" pitchFamily="50" charset="-128"/>
                <a:ea typeface="BIZ UDPゴシック" panose="020B0400000000000000" pitchFamily="50" charset="-128"/>
              </a:rPr>
              <a:t>「コロナは全く怖くない」と答えるリスキーな層で居酒屋利用が減少</a:t>
            </a:r>
            <a:endParaRPr kumimoji="1" lang="ja-JP" altLang="en-US" sz="1600" dirty="0">
              <a:solidFill>
                <a:srgbClr val="FF0000"/>
              </a:solidFill>
              <a:latin typeface="BIZ UDPゴシック" panose="020B0400000000000000" pitchFamily="50" charset="-128"/>
              <a:ea typeface="BIZ UDPゴシック" panose="020B0400000000000000" pitchFamily="50" charset="-128"/>
            </a:endParaRPr>
          </a:p>
        </p:txBody>
      </p:sp>
      <p:sp>
        <p:nvSpPr>
          <p:cNvPr id="10" name="テキスト ボックス 9"/>
          <p:cNvSpPr txBox="1"/>
          <p:nvPr/>
        </p:nvSpPr>
        <p:spPr>
          <a:xfrm>
            <a:off x="3140653" y="2375507"/>
            <a:ext cx="3610841" cy="369332"/>
          </a:xfrm>
          <a:prstGeom prst="rect">
            <a:avLst/>
          </a:prstGeom>
          <a:noFill/>
        </p:spPr>
        <p:txBody>
          <a:bodyPr wrap="square" rtlCol="0">
            <a:spAutoFit/>
          </a:bodyPr>
          <a:lstStyle/>
          <a:p>
            <a:r>
              <a:rPr kumimoji="1" lang="ja-JP" altLang="en-US" dirty="0" smtClean="0">
                <a:latin typeface="BIZ UDPゴシック" panose="020B0400000000000000" pitchFamily="50" charset="-128"/>
                <a:ea typeface="BIZ UDPゴシック" panose="020B0400000000000000" pitchFamily="50" charset="-128"/>
              </a:rPr>
              <a:t>＜過去</a:t>
            </a:r>
            <a:r>
              <a:rPr kumimoji="1" lang="en-US" altLang="ja-JP" dirty="0" smtClean="0">
                <a:latin typeface="BIZ UDPゴシック" panose="020B0400000000000000" pitchFamily="50" charset="-128"/>
                <a:ea typeface="BIZ UDPゴシック" panose="020B0400000000000000" pitchFamily="50" charset="-128"/>
              </a:rPr>
              <a:t>1</a:t>
            </a:r>
            <a:r>
              <a:rPr kumimoji="1" lang="ja-JP" altLang="en-US" dirty="0" smtClean="0">
                <a:latin typeface="BIZ UDPゴシック" panose="020B0400000000000000" pitchFamily="50" charset="-128"/>
                <a:ea typeface="BIZ UDPゴシック" panose="020B0400000000000000" pitchFamily="50" charset="-128"/>
              </a:rPr>
              <a:t>か月の居酒屋利用率＞</a:t>
            </a:r>
            <a:endParaRPr kumimoji="1" lang="ja-JP" altLang="en-US" dirty="0">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466596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全サンプルの</a:t>
            </a:r>
            <a:r>
              <a:rPr kumimoji="1" lang="en-US" altLang="ja-JP" dirty="0" smtClean="0"/>
              <a:t>DID</a:t>
            </a:r>
            <a:r>
              <a:rPr kumimoji="1" lang="ja-JP" altLang="en-US" dirty="0" smtClean="0"/>
              <a:t>推定（居酒屋利用）</a:t>
            </a:r>
            <a:endParaRPr kumimoji="1" lang="ja-JP" altLang="en-US" dirty="0"/>
          </a:p>
        </p:txBody>
      </p:sp>
      <p:sp>
        <p:nvSpPr>
          <p:cNvPr id="3" name="コンテンツ プレースホルダー 2"/>
          <p:cNvSpPr>
            <a:spLocks noGrp="1"/>
          </p:cNvSpPr>
          <p:nvPr>
            <p:ph idx="1"/>
          </p:nvPr>
        </p:nvSpPr>
        <p:spPr/>
        <p:txBody>
          <a:bodyPr/>
          <a:lstStyle/>
          <a:p>
            <a:r>
              <a:rPr lang="ja-JP" altLang="en-US" dirty="0"/>
              <a:t>固定</a:t>
            </a:r>
            <a:r>
              <a:rPr lang="ja-JP" altLang="en-US" dirty="0" smtClean="0"/>
              <a:t>効果法、ランダム効果ロジットで推定</a:t>
            </a:r>
            <a:endParaRPr lang="en-US" altLang="ja-JP" dirty="0" smtClean="0"/>
          </a:p>
          <a:p>
            <a:pPr lvl="1"/>
            <a:r>
              <a:rPr kumimoji="1" lang="ja-JP" altLang="en-US" dirty="0" smtClean="0"/>
              <a:t>近接した地域間の比較でも頑健に居酒屋利用は減少</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8" name="図 7"/>
          <p:cNvPicPr>
            <a:picLocks noChangeAspect="1"/>
          </p:cNvPicPr>
          <p:nvPr/>
        </p:nvPicPr>
        <p:blipFill>
          <a:blip r:embed="rId2"/>
          <a:stretch>
            <a:fillRect/>
          </a:stretch>
        </p:blipFill>
        <p:spPr>
          <a:xfrm>
            <a:off x="142257" y="2572486"/>
            <a:ext cx="8859486" cy="2657846"/>
          </a:xfrm>
          <a:prstGeom prst="rect">
            <a:avLst/>
          </a:prstGeom>
        </p:spPr>
      </p:pic>
      <p:sp>
        <p:nvSpPr>
          <p:cNvPr id="9" name="上矢印 8"/>
          <p:cNvSpPr/>
          <p:nvPr/>
        </p:nvSpPr>
        <p:spPr>
          <a:xfrm>
            <a:off x="7117773" y="5230332"/>
            <a:ext cx="446809" cy="46388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2597727" y="5777345"/>
            <a:ext cx="6546273" cy="646331"/>
          </a:xfrm>
          <a:prstGeom prst="rect">
            <a:avLst/>
          </a:prstGeom>
          <a:noFill/>
        </p:spPr>
        <p:txBody>
          <a:bodyPr wrap="square" rtlCol="0">
            <a:spAutoFit/>
          </a:bodyPr>
          <a:lstStyle/>
          <a:p>
            <a:r>
              <a:rPr kumimoji="1" lang="ja-JP" altLang="en-US" b="1" dirty="0" smtClean="0">
                <a:solidFill>
                  <a:srgbClr val="FF0000"/>
                </a:solidFill>
              </a:rPr>
              <a:t>緊急事態宣言地域とそうでない地域の境界から</a:t>
            </a:r>
            <a:r>
              <a:rPr kumimoji="1" lang="en-US" altLang="ja-JP" b="1" dirty="0" smtClean="0">
                <a:solidFill>
                  <a:srgbClr val="FF0000"/>
                </a:solidFill>
              </a:rPr>
              <a:t>50KM</a:t>
            </a:r>
            <a:r>
              <a:rPr kumimoji="1" lang="ja-JP" altLang="en-US" b="1" dirty="0" smtClean="0">
                <a:solidFill>
                  <a:srgbClr val="FF0000"/>
                </a:solidFill>
              </a:rPr>
              <a:t>以上遠方、及び境界から</a:t>
            </a:r>
            <a:r>
              <a:rPr kumimoji="1" lang="en-US" altLang="ja-JP" b="1" dirty="0" smtClean="0">
                <a:solidFill>
                  <a:srgbClr val="FF0000"/>
                </a:solidFill>
              </a:rPr>
              <a:t>10</a:t>
            </a:r>
            <a:r>
              <a:rPr kumimoji="1" lang="ja-JP" altLang="en-US" b="1" dirty="0" smtClean="0">
                <a:solidFill>
                  <a:srgbClr val="FF0000"/>
                </a:solidFill>
              </a:rPr>
              <a:t>㎞以内に居住する人を除いた推定</a:t>
            </a:r>
            <a:endParaRPr kumimoji="1" lang="ja-JP" altLang="en-US" b="1" dirty="0">
              <a:solidFill>
                <a:srgbClr val="FF0000"/>
              </a:solidFill>
            </a:endParaRPr>
          </a:p>
        </p:txBody>
      </p:sp>
    </p:spTree>
    <p:extLst>
      <p:ext uri="{BB962C8B-B14F-4D97-AF65-F5344CB8AC3E}">
        <p14:creationId xmlns:p14="http://schemas.microsoft.com/office/powerpoint/2010/main" val="133695543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誰が居酒屋に行かなくなったのか？</a:t>
            </a:r>
            <a:endParaRPr kumimoji="1" lang="ja-JP" altLang="en-US" dirty="0"/>
          </a:p>
        </p:txBody>
      </p:sp>
      <p:sp>
        <p:nvSpPr>
          <p:cNvPr id="3" name="コンテンツ プレースホルダー 2"/>
          <p:cNvSpPr>
            <a:spLocks noGrp="1"/>
          </p:cNvSpPr>
          <p:nvPr>
            <p:ph idx="1"/>
          </p:nvPr>
        </p:nvSpPr>
        <p:spPr>
          <a:xfrm>
            <a:off x="628650" y="1625855"/>
            <a:ext cx="3974523" cy="4551108"/>
          </a:xfrm>
        </p:spPr>
        <p:txBody>
          <a:bodyPr>
            <a:normAutofit/>
          </a:bodyPr>
          <a:lstStyle/>
          <a:p>
            <a:r>
              <a:rPr lang="en-US" altLang="ja-JP" dirty="0" smtClean="0"/>
              <a:t>10</a:t>
            </a:r>
            <a:r>
              <a:rPr lang="ja-JP" altLang="en-US" dirty="0" smtClean="0"/>
              <a:t>月時点で居酒屋を利用していた人は緊急事態宣言で居酒屋が閉まっているので行かなくなった</a:t>
            </a:r>
            <a:endParaRPr lang="en-US" altLang="ja-JP" dirty="0" smtClean="0"/>
          </a:p>
          <a:p>
            <a:pPr marL="914400" lvl="1" indent="-457200">
              <a:buFont typeface="+mj-ea"/>
              <a:buAutoNum type="circleNumDbPlain"/>
            </a:pPr>
            <a:r>
              <a:rPr lang="ja-JP" altLang="en-US" dirty="0" smtClean="0"/>
              <a:t>若者</a:t>
            </a:r>
            <a:endParaRPr lang="en-US" altLang="ja-JP" dirty="0" smtClean="0"/>
          </a:p>
          <a:p>
            <a:pPr marL="914400" lvl="1" indent="-457200">
              <a:buFont typeface="+mj-ea"/>
              <a:buAutoNum type="circleNumDbPlain"/>
            </a:pPr>
            <a:r>
              <a:rPr kumimoji="1" lang="ja-JP" altLang="en-US" dirty="0" smtClean="0"/>
              <a:t>以前から</a:t>
            </a:r>
            <a:r>
              <a:rPr lang="ja-JP" altLang="en-US" dirty="0" smtClean="0"/>
              <a:t>居酒屋を利用していた人</a:t>
            </a:r>
            <a:endParaRPr lang="en-US" altLang="ja-JP" dirty="0" smtClean="0"/>
          </a:p>
          <a:p>
            <a:pPr marL="914400" lvl="1" indent="-457200">
              <a:buFont typeface="+mj-ea"/>
              <a:buAutoNum type="circleNumDbPlain"/>
            </a:pPr>
            <a:r>
              <a:rPr lang="ja-JP" altLang="en-US" dirty="0" smtClean="0"/>
              <a:t>コロナを怖いとは思わない人</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4737986" y="1385022"/>
            <a:ext cx="4139135" cy="5153891"/>
          </a:xfrm>
          <a:prstGeom prst="rect">
            <a:avLst/>
          </a:prstGeom>
        </p:spPr>
      </p:pic>
    </p:spTree>
    <p:extLst>
      <p:ext uri="{BB962C8B-B14F-4D97-AF65-F5344CB8AC3E}">
        <p14:creationId xmlns:p14="http://schemas.microsoft.com/office/powerpoint/2010/main" val="6018762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COVID19</a:t>
            </a:r>
            <a:r>
              <a:rPr lang="ja-JP" altLang="en-US" dirty="0" smtClean="0"/>
              <a:t>に近い症状の有訴</a:t>
            </a:r>
            <a:endParaRPr kumimoji="1" lang="ja-JP" altLang="en-US" dirty="0"/>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sp>
        <p:nvSpPr>
          <p:cNvPr id="8" name="テキスト ボックス 7"/>
          <p:cNvSpPr txBox="1"/>
          <p:nvPr/>
        </p:nvSpPr>
        <p:spPr>
          <a:xfrm>
            <a:off x="5640848" y="1709004"/>
            <a:ext cx="3028950" cy="1477328"/>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kumimoji="1" lang="ja-JP" altLang="en-US" dirty="0" smtClean="0"/>
              <a:t>・味覚、嗅覚障害がある場合には</a:t>
            </a:r>
            <a:r>
              <a:rPr kumimoji="1" lang="en-US" altLang="ja-JP" dirty="0" smtClean="0"/>
              <a:t>6</a:t>
            </a:r>
            <a:r>
              <a:rPr kumimoji="1" lang="ja-JP" altLang="en-US" dirty="0" smtClean="0"/>
              <a:t>－</a:t>
            </a:r>
            <a:r>
              <a:rPr kumimoji="1" lang="en-US" altLang="ja-JP" dirty="0" smtClean="0"/>
              <a:t>7</a:t>
            </a:r>
            <a:r>
              <a:rPr kumimoji="1" lang="ja-JP" altLang="en-US" dirty="0" smtClean="0"/>
              <a:t>割の確率で</a:t>
            </a:r>
            <a:r>
              <a:rPr kumimoji="1" lang="en-US" altLang="ja-JP" dirty="0" smtClean="0"/>
              <a:t>PCR</a:t>
            </a:r>
            <a:r>
              <a:rPr lang="ja-JP" altLang="en-US" dirty="0" smtClean="0"/>
              <a:t>検査で陽性になると言われているが、どの集団でも効果はない</a:t>
            </a:r>
            <a:endParaRPr kumimoji="1" lang="en-US" altLang="ja-JP" dirty="0" smtClean="0"/>
          </a:p>
        </p:txBody>
      </p:sp>
      <p:sp>
        <p:nvSpPr>
          <p:cNvPr id="9" name="テキスト ボックス 8"/>
          <p:cNvSpPr txBox="1"/>
          <p:nvPr/>
        </p:nvSpPr>
        <p:spPr>
          <a:xfrm>
            <a:off x="5640848" y="3420104"/>
            <a:ext cx="3028950" cy="1200329"/>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kumimoji="1" lang="ja-JP" altLang="en-US" dirty="0" smtClean="0"/>
              <a:t>・大卒では咳やのどの痛みが低下（居酒屋が閉まっているので大人しく家にいたのか？）</a:t>
            </a:r>
            <a:endParaRPr kumimoji="1" lang="en-US" altLang="ja-JP" dirty="0" smtClean="0"/>
          </a:p>
        </p:txBody>
      </p:sp>
      <p:sp>
        <p:nvSpPr>
          <p:cNvPr id="10" name="テキスト ボックス 9"/>
          <p:cNvSpPr txBox="1"/>
          <p:nvPr/>
        </p:nvSpPr>
        <p:spPr>
          <a:xfrm>
            <a:off x="5640848" y="4917011"/>
            <a:ext cx="3028950" cy="1200329"/>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kumimoji="1" lang="ja-JP" altLang="en-US" dirty="0" smtClean="0"/>
              <a:t>・若者、高卒、居酒屋利用者、コロナを怖いと思わない人、ではすべての症状で効果なし</a:t>
            </a:r>
            <a:endParaRPr kumimoji="1" lang="en-US" altLang="ja-JP" dirty="0" smtClean="0"/>
          </a:p>
        </p:txBody>
      </p:sp>
      <p:pic>
        <p:nvPicPr>
          <p:cNvPr id="7" name="図 6"/>
          <p:cNvPicPr>
            <a:picLocks noChangeAspect="1"/>
          </p:cNvPicPr>
          <p:nvPr/>
        </p:nvPicPr>
        <p:blipFill>
          <a:blip r:embed="rId2"/>
          <a:stretch>
            <a:fillRect/>
          </a:stretch>
        </p:blipFill>
        <p:spPr>
          <a:xfrm>
            <a:off x="574719" y="1214512"/>
            <a:ext cx="4630766" cy="5402560"/>
          </a:xfrm>
          <a:prstGeom prst="rect">
            <a:avLst/>
          </a:prstGeom>
        </p:spPr>
      </p:pic>
    </p:spTree>
    <p:extLst>
      <p:ext uri="{BB962C8B-B14F-4D97-AF65-F5344CB8AC3E}">
        <p14:creationId xmlns:p14="http://schemas.microsoft.com/office/powerpoint/2010/main" val="42582512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緊急事態宣言の内容</a:t>
            </a:r>
            <a:endParaRPr kumimoji="1" lang="ja-JP" altLang="en-US" dirty="0"/>
          </a:p>
        </p:txBody>
      </p:sp>
      <p:sp>
        <p:nvSpPr>
          <p:cNvPr id="3" name="コンテンツ プレースホルダー 2"/>
          <p:cNvSpPr>
            <a:spLocks noGrp="1"/>
          </p:cNvSpPr>
          <p:nvPr>
            <p:ph idx="1"/>
          </p:nvPr>
        </p:nvSpPr>
        <p:spPr/>
        <p:txBody>
          <a:bodyPr/>
          <a:lstStyle/>
          <a:p>
            <a:r>
              <a:rPr kumimoji="1" lang="ja-JP" altLang="en-US" u="sng" dirty="0" smtClean="0">
                <a:solidFill>
                  <a:srgbClr val="FF0000"/>
                </a:solidFill>
              </a:rPr>
              <a:t>飲食店への時短営業要請が主な内容</a:t>
            </a:r>
            <a:endParaRPr kumimoji="1" lang="ja-JP" altLang="en-US" u="sng" dirty="0">
              <a:solidFill>
                <a:srgbClr val="FF0000"/>
              </a:solidFill>
            </a:endParaRPr>
          </a:p>
        </p:txBody>
      </p:sp>
      <p:sp>
        <p:nvSpPr>
          <p:cNvPr id="5" name="フッター プレースホルダー 4"/>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7" name="図 6"/>
          <p:cNvPicPr>
            <a:picLocks noChangeAspect="1"/>
          </p:cNvPicPr>
          <p:nvPr/>
        </p:nvPicPr>
        <p:blipFill>
          <a:blip r:embed="rId2"/>
          <a:stretch>
            <a:fillRect/>
          </a:stretch>
        </p:blipFill>
        <p:spPr>
          <a:xfrm>
            <a:off x="1459500" y="2231951"/>
            <a:ext cx="6655800" cy="4489525"/>
          </a:xfrm>
          <a:prstGeom prst="rect">
            <a:avLst/>
          </a:prstGeom>
        </p:spPr>
      </p:pic>
    </p:spTree>
    <p:extLst>
      <p:ext uri="{BB962C8B-B14F-4D97-AF65-F5344CB8AC3E}">
        <p14:creationId xmlns:p14="http://schemas.microsoft.com/office/powerpoint/2010/main" val="25820843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メカニズム</a:t>
            </a:r>
            <a:endParaRPr lang="en-US" dirty="0"/>
          </a:p>
        </p:txBody>
      </p:sp>
      <p:sp>
        <p:nvSpPr>
          <p:cNvPr id="3" name="コンテンツ プレースホルダー 2"/>
          <p:cNvSpPr>
            <a:spLocks noGrp="1"/>
          </p:cNvSpPr>
          <p:nvPr>
            <p:ph idx="1"/>
          </p:nvPr>
        </p:nvSpPr>
        <p:spPr>
          <a:xfrm>
            <a:off x="894578" y="1359822"/>
            <a:ext cx="2931296" cy="4551108"/>
          </a:xfrm>
        </p:spPr>
        <p:txBody>
          <a:bodyPr>
            <a:normAutofit/>
          </a:bodyPr>
          <a:lstStyle/>
          <a:p>
            <a:r>
              <a:rPr lang="ja-JP" altLang="en-US" sz="2000" dirty="0" smtClean="0"/>
              <a:t>外出行動などには高リスク層で変化は見られなかった</a:t>
            </a:r>
            <a:endParaRPr lang="en-US" altLang="ja-JP" sz="2000" dirty="0" smtClean="0"/>
          </a:p>
          <a:p>
            <a:endParaRPr lang="en-US" sz="2000" dirty="0"/>
          </a:p>
          <a:p>
            <a:r>
              <a:rPr lang="ja-JP" altLang="en-US" sz="2000" dirty="0" smtClean="0"/>
              <a:t>大卒や「コロナが怖い」と回答した人でのみ緊急事態宣言で外出が減少する傾向</a:t>
            </a:r>
            <a:endParaRPr lang="en-US" sz="2000"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pic>
        <p:nvPicPr>
          <p:cNvPr id="5" name="図 4"/>
          <p:cNvPicPr>
            <a:picLocks noChangeAspect="1"/>
          </p:cNvPicPr>
          <p:nvPr/>
        </p:nvPicPr>
        <p:blipFill>
          <a:blip r:embed="rId2"/>
          <a:stretch>
            <a:fillRect/>
          </a:stretch>
        </p:blipFill>
        <p:spPr>
          <a:xfrm>
            <a:off x="3825874" y="757994"/>
            <a:ext cx="5096586" cy="5963482"/>
          </a:xfrm>
          <a:prstGeom prst="rect">
            <a:avLst/>
          </a:prstGeom>
        </p:spPr>
      </p:pic>
    </p:spTree>
    <p:extLst>
      <p:ext uri="{BB962C8B-B14F-4D97-AF65-F5344CB8AC3E}">
        <p14:creationId xmlns:p14="http://schemas.microsoft.com/office/powerpoint/2010/main" val="302232767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注意点</a:t>
            </a:r>
            <a:endParaRPr lang="en-US" dirty="0"/>
          </a:p>
        </p:txBody>
      </p:sp>
      <p:sp>
        <p:nvSpPr>
          <p:cNvPr id="3" name="コンテンツ プレースホルダー 2"/>
          <p:cNvSpPr>
            <a:spLocks noGrp="1"/>
          </p:cNvSpPr>
          <p:nvPr>
            <p:ph idx="1"/>
          </p:nvPr>
        </p:nvSpPr>
        <p:spPr/>
        <p:txBody>
          <a:bodyPr/>
          <a:lstStyle/>
          <a:p>
            <a:r>
              <a:rPr lang="ja-JP" altLang="en-US" dirty="0" smtClean="0"/>
              <a:t>「居酒屋閉めても感染抑制効果なし」</a:t>
            </a:r>
            <a:endParaRPr lang="en-US" altLang="ja-JP" dirty="0" smtClean="0"/>
          </a:p>
          <a:p>
            <a:pPr lvl="1"/>
            <a:r>
              <a:rPr lang="ja-JP" altLang="en-US" dirty="0"/>
              <a:t>コロナ</a:t>
            </a:r>
            <a:r>
              <a:rPr lang="ja-JP" altLang="en-US" dirty="0" smtClean="0"/>
              <a:t>禍の既に自粛した状況が前提</a:t>
            </a:r>
            <a:endParaRPr lang="en-US" altLang="ja-JP" dirty="0" smtClean="0"/>
          </a:p>
          <a:p>
            <a:pPr lvl="1"/>
            <a:r>
              <a:rPr lang="ja-JP" altLang="en-US" u="sng" dirty="0" smtClean="0">
                <a:solidFill>
                  <a:srgbClr val="FF0000"/>
                </a:solidFill>
              </a:rPr>
              <a:t>コロナ前と比較した研究ではない</a:t>
            </a:r>
            <a:endParaRPr lang="en-US" altLang="ja-JP" u="sng" dirty="0" smtClean="0">
              <a:solidFill>
                <a:srgbClr val="FF0000"/>
              </a:solidFill>
            </a:endParaRPr>
          </a:p>
          <a:p>
            <a:pPr lvl="1"/>
            <a:endParaRPr lang="en-US" dirty="0"/>
          </a:p>
          <a:p>
            <a:r>
              <a:rPr lang="ja-JP" altLang="en-US" dirty="0" smtClean="0"/>
              <a:t>コロナの罹患そのものは測定されていない</a:t>
            </a:r>
            <a:endParaRPr lang="en-US" altLang="ja-JP" dirty="0" smtClean="0"/>
          </a:p>
          <a:p>
            <a:pPr lvl="1"/>
            <a:r>
              <a:rPr lang="ja-JP" altLang="en-US" dirty="0" smtClean="0"/>
              <a:t>コロナに近い症状への影響</a:t>
            </a:r>
            <a:endParaRPr lang="en-US" altLang="ja-JP" dirty="0" smtClean="0"/>
          </a:p>
          <a:p>
            <a:pPr lvl="1"/>
            <a:endParaRPr lang="en-US" dirty="0"/>
          </a:p>
          <a:p>
            <a:r>
              <a:rPr lang="ja-JP" altLang="en-US" dirty="0" smtClean="0"/>
              <a:t>感染が地域的に急速に広まる場合には効果は過少推定</a:t>
            </a:r>
            <a:endParaRPr lang="en-US"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Tree>
    <p:extLst>
      <p:ext uri="{BB962C8B-B14F-4D97-AF65-F5344CB8AC3E}">
        <p14:creationId xmlns:p14="http://schemas.microsoft.com/office/powerpoint/2010/main" val="37403951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5" name="図 4"/>
          <p:cNvPicPr>
            <a:picLocks noChangeAspect="1"/>
          </p:cNvPicPr>
          <p:nvPr/>
        </p:nvPicPr>
        <p:blipFill>
          <a:blip r:embed="rId2"/>
          <a:stretch>
            <a:fillRect/>
          </a:stretch>
        </p:blipFill>
        <p:spPr>
          <a:xfrm>
            <a:off x="301336" y="737754"/>
            <a:ext cx="8582920" cy="5225315"/>
          </a:xfrm>
          <a:prstGeom prst="rect">
            <a:avLst/>
          </a:prstGeom>
        </p:spPr>
      </p:pic>
    </p:spTree>
    <p:extLst>
      <p:ext uri="{BB962C8B-B14F-4D97-AF65-F5344CB8AC3E}">
        <p14:creationId xmlns:p14="http://schemas.microsoft.com/office/powerpoint/2010/main" val="123393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1"/>
          </p:nvPr>
        </p:nvSpPr>
        <p:spPr/>
        <p:txBody>
          <a:bodyPr/>
          <a:lstStyle/>
          <a:p>
            <a:r>
              <a:rPr kumimoji="1" lang="zh-CN" altLang="en-US" smtClean="0"/>
              <a:t>仲田先生</a:t>
            </a:r>
            <a:r>
              <a:rPr kumimoji="1" lang="en-US" altLang="zh-CN" smtClean="0"/>
              <a:t>zoom</a:t>
            </a:r>
            <a:r>
              <a:rPr kumimoji="1" lang="zh-CN" altLang="en-US" smtClean="0"/>
              <a:t>会</a:t>
            </a:r>
            <a:endParaRPr kumimoji="1" lang="ja-JP" altLang="en-US"/>
          </a:p>
        </p:txBody>
      </p:sp>
      <p:pic>
        <p:nvPicPr>
          <p:cNvPr id="5" name="図 4"/>
          <p:cNvPicPr>
            <a:picLocks noChangeAspect="1"/>
          </p:cNvPicPr>
          <p:nvPr/>
        </p:nvPicPr>
        <p:blipFill>
          <a:blip r:embed="rId2"/>
          <a:stretch>
            <a:fillRect/>
          </a:stretch>
        </p:blipFill>
        <p:spPr>
          <a:xfrm>
            <a:off x="451862" y="602922"/>
            <a:ext cx="8240275" cy="2638793"/>
          </a:xfrm>
          <a:prstGeom prst="rect">
            <a:avLst/>
          </a:prstGeom>
        </p:spPr>
      </p:pic>
      <p:pic>
        <p:nvPicPr>
          <p:cNvPr id="6" name="図 5"/>
          <p:cNvPicPr>
            <a:picLocks noChangeAspect="1"/>
          </p:cNvPicPr>
          <p:nvPr/>
        </p:nvPicPr>
        <p:blipFill>
          <a:blip r:embed="rId3"/>
          <a:stretch>
            <a:fillRect/>
          </a:stretch>
        </p:blipFill>
        <p:spPr>
          <a:xfrm>
            <a:off x="0" y="4146222"/>
            <a:ext cx="4816361" cy="2030996"/>
          </a:xfrm>
          <a:prstGeom prst="rect">
            <a:avLst/>
          </a:prstGeom>
        </p:spPr>
      </p:pic>
      <p:pic>
        <p:nvPicPr>
          <p:cNvPr id="7" name="図 6"/>
          <p:cNvPicPr>
            <a:picLocks noChangeAspect="1"/>
          </p:cNvPicPr>
          <p:nvPr/>
        </p:nvPicPr>
        <p:blipFill>
          <a:blip r:embed="rId4"/>
          <a:stretch>
            <a:fillRect/>
          </a:stretch>
        </p:blipFill>
        <p:spPr>
          <a:xfrm>
            <a:off x="4948369" y="3241715"/>
            <a:ext cx="3993150" cy="3345612"/>
          </a:xfrm>
          <a:prstGeom prst="rect">
            <a:avLst/>
          </a:prstGeom>
        </p:spPr>
      </p:pic>
    </p:spTree>
    <p:extLst>
      <p:ext uri="{BB962C8B-B14F-4D97-AF65-F5344CB8AC3E}">
        <p14:creationId xmlns:p14="http://schemas.microsoft.com/office/powerpoint/2010/main" val="24543107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41000"/>
          </a:schemeClr>
        </a:solid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ポイント</a:t>
            </a:r>
            <a:endParaRPr lang="en-US" dirty="0"/>
          </a:p>
        </p:txBody>
      </p:sp>
      <p:sp>
        <p:nvSpPr>
          <p:cNvPr id="3" name="コンテンツ プレースホルダー 2"/>
          <p:cNvSpPr>
            <a:spLocks noGrp="1"/>
          </p:cNvSpPr>
          <p:nvPr>
            <p:ph idx="1"/>
          </p:nvPr>
        </p:nvSpPr>
        <p:spPr>
          <a:xfrm>
            <a:off x="628649" y="1475232"/>
            <a:ext cx="8391063" cy="4551108"/>
          </a:xfrm>
        </p:spPr>
        <p:txBody>
          <a:bodyPr/>
          <a:lstStyle/>
          <a:p>
            <a:r>
              <a:rPr lang="ja-JP" altLang="en-US" dirty="0" smtClean="0"/>
              <a:t>緊急事態宣言などの「自粛政策」の効果推定は実は難しい</a:t>
            </a:r>
            <a:endParaRPr lang="en-US" altLang="ja-JP" dirty="0" smtClean="0"/>
          </a:p>
          <a:p>
            <a:pPr lvl="1"/>
            <a:r>
              <a:rPr lang="ja-JP" altLang="en-US" u="sng" dirty="0">
                <a:solidFill>
                  <a:srgbClr val="FF0000"/>
                </a:solidFill>
              </a:rPr>
              <a:t>同時</a:t>
            </a:r>
            <a:r>
              <a:rPr lang="ja-JP" altLang="en-US" u="sng" dirty="0" smtClean="0">
                <a:solidFill>
                  <a:srgbClr val="FF0000"/>
                </a:solidFill>
              </a:rPr>
              <a:t>決定</a:t>
            </a:r>
            <a:r>
              <a:rPr lang="ja-JP" altLang="en-US" dirty="0" smtClean="0"/>
              <a:t>の問題が大きい</a:t>
            </a:r>
            <a:endParaRPr lang="en-US"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sp>
        <p:nvSpPr>
          <p:cNvPr id="5" name="角丸四角形 4"/>
          <p:cNvSpPr/>
          <p:nvPr/>
        </p:nvSpPr>
        <p:spPr>
          <a:xfrm>
            <a:off x="1386942" y="3013224"/>
            <a:ext cx="2166330" cy="8162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人流</a:t>
            </a:r>
            <a:endParaRPr lang="en-US" dirty="0"/>
          </a:p>
        </p:txBody>
      </p:sp>
      <p:sp>
        <p:nvSpPr>
          <p:cNvPr id="6" name="角丸四角形 5"/>
          <p:cNvSpPr/>
          <p:nvPr/>
        </p:nvSpPr>
        <p:spPr>
          <a:xfrm>
            <a:off x="5810634" y="3013224"/>
            <a:ext cx="2166330" cy="8162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感染拡大</a:t>
            </a:r>
            <a:endParaRPr lang="en-US" dirty="0"/>
          </a:p>
        </p:txBody>
      </p:sp>
      <p:sp>
        <p:nvSpPr>
          <p:cNvPr id="7" name="右矢印 6"/>
          <p:cNvSpPr/>
          <p:nvPr/>
        </p:nvSpPr>
        <p:spPr>
          <a:xfrm>
            <a:off x="3903077" y="3289385"/>
            <a:ext cx="1540365" cy="2577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角丸四角形 7"/>
          <p:cNvSpPr/>
          <p:nvPr/>
        </p:nvSpPr>
        <p:spPr>
          <a:xfrm>
            <a:off x="5975308" y="5111026"/>
            <a:ext cx="2166330" cy="8162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感染拡大</a:t>
            </a:r>
            <a:endParaRPr lang="en-US" dirty="0"/>
          </a:p>
        </p:txBody>
      </p:sp>
      <p:sp>
        <p:nvSpPr>
          <p:cNvPr id="9" name="角丸四角形 8"/>
          <p:cNvSpPr/>
          <p:nvPr/>
        </p:nvSpPr>
        <p:spPr>
          <a:xfrm>
            <a:off x="1405352" y="5111026"/>
            <a:ext cx="2166330" cy="8162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人流</a:t>
            </a:r>
            <a:endParaRPr lang="en-US" dirty="0"/>
          </a:p>
        </p:txBody>
      </p:sp>
      <p:sp>
        <p:nvSpPr>
          <p:cNvPr id="11" name="右矢印 10"/>
          <p:cNvSpPr/>
          <p:nvPr/>
        </p:nvSpPr>
        <p:spPr>
          <a:xfrm rot="10800000">
            <a:off x="4003312" y="5390255"/>
            <a:ext cx="1540365" cy="2577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テキスト ボックス 11"/>
          <p:cNvSpPr txBox="1"/>
          <p:nvPr/>
        </p:nvSpPr>
        <p:spPr>
          <a:xfrm>
            <a:off x="3768066" y="2666986"/>
            <a:ext cx="2207242" cy="584775"/>
          </a:xfrm>
          <a:prstGeom prst="rect">
            <a:avLst/>
          </a:prstGeom>
          <a:noFill/>
        </p:spPr>
        <p:txBody>
          <a:bodyPr wrap="square" rtlCol="0">
            <a:spAutoFit/>
          </a:bodyPr>
          <a:lstStyle/>
          <a:p>
            <a:r>
              <a:rPr lang="ja-JP" altLang="en-US" sz="1600" dirty="0" smtClean="0"/>
              <a:t>人流を減らすと感染は減少する</a:t>
            </a:r>
            <a:endParaRPr lang="en-US" sz="1600" dirty="0"/>
          </a:p>
        </p:txBody>
      </p:sp>
      <p:sp>
        <p:nvSpPr>
          <p:cNvPr id="13" name="テキスト ボックス 12"/>
          <p:cNvSpPr txBox="1"/>
          <p:nvPr/>
        </p:nvSpPr>
        <p:spPr>
          <a:xfrm>
            <a:off x="3938875" y="4776648"/>
            <a:ext cx="1871759" cy="584775"/>
          </a:xfrm>
          <a:prstGeom prst="rect">
            <a:avLst/>
          </a:prstGeom>
          <a:noFill/>
        </p:spPr>
        <p:txBody>
          <a:bodyPr wrap="square" rtlCol="0">
            <a:spAutoFit/>
          </a:bodyPr>
          <a:lstStyle/>
          <a:p>
            <a:r>
              <a:rPr lang="ja-JP" altLang="en-US" sz="1600" dirty="0" smtClean="0"/>
              <a:t>感染が怖いので出歩かない</a:t>
            </a:r>
            <a:endParaRPr lang="en-US" sz="1600" dirty="0"/>
          </a:p>
        </p:txBody>
      </p:sp>
      <p:sp>
        <p:nvSpPr>
          <p:cNvPr id="10" name="角丸四角形 9"/>
          <p:cNvSpPr/>
          <p:nvPr/>
        </p:nvSpPr>
        <p:spPr>
          <a:xfrm>
            <a:off x="887767" y="4563122"/>
            <a:ext cx="7767961" cy="1793229"/>
          </a:xfrm>
          <a:prstGeom prst="roundRect">
            <a:avLst/>
          </a:prstGeom>
          <a:solidFill>
            <a:schemeClr val="accent6">
              <a:lumMod val="40000"/>
              <a:lumOff val="60000"/>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80044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pic>
        <p:nvPicPr>
          <p:cNvPr id="5" name="図 4"/>
          <p:cNvPicPr>
            <a:picLocks noChangeAspect="1"/>
          </p:cNvPicPr>
          <p:nvPr/>
        </p:nvPicPr>
        <p:blipFill>
          <a:blip r:embed="rId2"/>
          <a:stretch>
            <a:fillRect/>
          </a:stretch>
        </p:blipFill>
        <p:spPr>
          <a:xfrm>
            <a:off x="1179021" y="1650899"/>
            <a:ext cx="6785957" cy="5132721"/>
          </a:xfrm>
          <a:prstGeom prst="rect">
            <a:avLst/>
          </a:prstGeom>
        </p:spPr>
      </p:pic>
      <p:pic>
        <p:nvPicPr>
          <p:cNvPr id="6" name="図 5"/>
          <p:cNvPicPr>
            <a:picLocks noChangeAspect="1"/>
          </p:cNvPicPr>
          <p:nvPr/>
        </p:nvPicPr>
        <p:blipFill>
          <a:blip r:embed="rId3"/>
          <a:stretch>
            <a:fillRect/>
          </a:stretch>
        </p:blipFill>
        <p:spPr>
          <a:xfrm>
            <a:off x="1093267" y="59943"/>
            <a:ext cx="6957464" cy="1590956"/>
          </a:xfrm>
          <a:prstGeom prst="rect">
            <a:avLst/>
          </a:prstGeom>
        </p:spPr>
      </p:pic>
    </p:spTree>
    <p:extLst>
      <p:ext uri="{BB962C8B-B14F-4D97-AF65-F5344CB8AC3E}">
        <p14:creationId xmlns:p14="http://schemas.microsoft.com/office/powerpoint/2010/main" val="774283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第一波の研究</a:t>
            </a:r>
            <a:r>
              <a:rPr lang="ja-JP" altLang="en-US" dirty="0"/>
              <a:t>で</a:t>
            </a:r>
            <a:r>
              <a:rPr lang="ja-JP" altLang="en-US" dirty="0" smtClean="0"/>
              <a:t>の知見</a:t>
            </a:r>
            <a:endParaRPr lang="en-US" dirty="0"/>
          </a:p>
        </p:txBody>
      </p:sp>
      <p:sp>
        <p:nvSpPr>
          <p:cNvPr id="3" name="コンテンツ プレースホルダー 2"/>
          <p:cNvSpPr>
            <a:spLocks noGrp="1"/>
          </p:cNvSpPr>
          <p:nvPr>
            <p:ph idx="1"/>
          </p:nvPr>
        </p:nvSpPr>
        <p:spPr/>
        <p:txBody>
          <a:bodyPr/>
          <a:lstStyle/>
          <a:p>
            <a:r>
              <a:rPr lang="ja-JP" altLang="en-US" u="sng" dirty="0" smtClean="0">
                <a:solidFill>
                  <a:srgbClr val="FF0000"/>
                </a:solidFill>
              </a:rPr>
              <a:t>政策は人流抑制の一部しか説明できない</a:t>
            </a:r>
            <a:endParaRPr lang="en-US" altLang="ja-JP" u="sng" dirty="0" smtClean="0">
              <a:solidFill>
                <a:srgbClr val="FF0000"/>
              </a:solidFill>
            </a:endParaRPr>
          </a:p>
          <a:p>
            <a:pPr lvl="1"/>
            <a:r>
              <a:rPr lang="ja-JP" altLang="en-US" dirty="0" smtClean="0"/>
              <a:t>コロナが怖ければ政策介入があってもなくても出歩かない</a:t>
            </a:r>
            <a:endParaRPr lang="en-US" altLang="ja-JP" dirty="0" smtClean="0"/>
          </a:p>
          <a:p>
            <a:pPr lvl="1"/>
            <a:endParaRPr lang="en-US" altLang="ja-JP" dirty="0"/>
          </a:p>
          <a:p>
            <a:r>
              <a:rPr lang="en-US" altLang="ja-JP" sz="2200" dirty="0" err="1"/>
              <a:t>Goolsbee</a:t>
            </a:r>
            <a:r>
              <a:rPr lang="ja-JP" altLang="en-US" sz="2200" dirty="0"/>
              <a:t> </a:t>
            </a:r>
            <a:r>
              <a:rPr lang="en-US" altLang="ja-JP" sz="2200" i="1" dirty="0" err="1"/>
              <a:t>JpubE</a:t>
            </a:r>
            <a:r>
              <a:rPr lang="ja-JP" altLang="en-US" sz="2200" dirty="0"/>
              <a:t>によると米国に</a:t>
            </a:r>
            <a:r>
              <a:rPr lang="ja-JP" altLang="en-US" sz="2200" dirty="0" smtClean="0"/>
              <a:t>おける第一波における移動</a:t>
            </a:r>
            <a:r>
              <a:rPr lang="ja-JP" altLang="en-US" sz="2200" dirty="0"/>
              <a:t>の低下のうち政府の政策で説明できるのは</a:t>
            </a:r>
            <a:r>
              <a:rPr lang="en-US" altLang="ja-JP" sz="2200" dirty="0"/>
              <a:t>10%</a:t>
            </a:r>
            <a:r>
              <a:rPr lang="ja-JP" altLang="en-US" sz="2200" dirty="0"/>
              <a:t>程度</a:t>
            </a:r>
            <a:endParaRPr lang="en-US" altLang="ja-JP" sz="2200" dirty="0"/>
          </a:p>
          <a:p>
            <a:pPr lvl="1"/>
            <a:r>
              <a:rPr lang="ja-JP" altLang="en-US" dirty="0"/>
              <a:t>残りは恐怖心から来る自発的な自粛</a:t>
            </a:r>
            <a:endParaRPr lang="en-US" altLang="ja-JP" dirty="0"/>
          </a:p>
          <a:p>
            <a:endParaRPr lang="en-US" altLang="ja-JP" dirty="0" smtClean="0"/>
          </a:p>
          <a:p>
            <a:pPr lvl="1"/>
            <a:endParaRPr lang="en-US" dirty="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pic>
        <p:nvPicPr>
          <p:cNvPr id="5" name="図 4"/>
          <p:cNvPicPr>
            <a:picLocks noChangeAspect="1"/>
          </p:cNvPicPr>
          <p:nvPr/>
        </p:nvPicPr>
        <p:blipFill>
          <a:blip r:embed="rId2"/>
          <a:stretch>
            <a:fillRect/>
          </a:stretch>
        </p:blipFill>
        <p:spPr>
          <a:xfrm>
            <a:off x="628650" y="3933402"/>
            <a:ext cx="8336132" cy="2788074"/>
          </a:xfrm>
          <a:prstGeom prst="rect">
            <a:avLst/>
          </a:prstGeom>
        </p:spPr>
      </p:pic>
      <p:cxnSp>
        <p:nvCxnSpPr>
          <p:cNvPr id="7" name="直線矢印コネクタ 6"/>
          <p:cNvCxnSpPr/>
          <p:nvPr/>
        </p:nvCxnSpPr>
        <p:spPr>
          <a:xfrm>
            <a:off x="3542190" y="4598633"/>
            <a:ext cx="6391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3311371" y="4649134"/>
            <a:ext cx="1136342" cy="738664"/>
          </a:xfrm>
          <a:prstGeom prst="rect">
            <a:avLst/>
          </a:prstGeom>
          <a:noFill/>
        </p:spPr>
        <p:txBody>
          <a:bodyPr wrap="square" rtlCol="0">
            <a:spAutoFit/>
          </a:bodyPr>
          <a:lstStyle/>
          <a:p>
            <a:r>
              <a:rPr lang="ja-JP" altLang="en-US" sz="1050" dirty="0">
                <a:latin typeface="BIZ UDPゴシック" panose="020B0400000000000000" pitchFamily="50" charset="-128"/>
                <a:ea typeface="BIZ UDPゴシック" panose="020B0400000000000000" pitchFamily="50" charset="-128"/>
              </a:rPr>
              <a:t>地域</a:t>
            </a:r>
            <a:r>
              <a:rPr lang="ja-JP" altLang="en-US" sz="1050" dirty="0" smtClean="0">
                <a:latin typeface="BIZ UDPゴシック" panose="020B0400000000000000" pitchFamily="50" charset="-128"/>
                <a:ea typeface="BIZ UDPゴシック" panose="020B0400000000000000" pitchFamily="50" charset="-128"/>
              </a:rPr>
              <a:t>の死亡者数を制御するだけで政策効果は</a:t>
            </a:r>
            <a:r>
              <a:rPr lang="en-US" altLang="ja-JP" sz="1050" dirty="0" smtClean="0">
                <a:latin typeface="BIZ UDPゴシック" panose="020B0400000000000000" pitchFamily="50" charset="-128"/>
                <a:ea typeface="BIZ UDPゴシック" panose="020B0400000000000000" pitchFamily="50" charset="-128"/>
              </a:rPr>
              <a:t>30</a:t>
            </a:r>
            <a:r>
              <a:rPr lang="ja-JP" altLang="en-US" sz="1050" dirty="0" smtClean="0">
                <a:latin typeface="BIZ UDPゴシック" panose="020B0400000000000000" pitchFamily="50" charset="-128"/>
                <a:ea typeface="BIZ UDPゴシック" panose="020B0400000000000000" pitchFamily="50" charset="-128"/>
              </a:rPr>
              <a:t>％程度低下</a:t>
            </a:r>
            <a:endParaRPr lang="en-US" sz="1050" dirty="0">
              <a:latin typeface="BIZ UDPゴシック" panose="020B0400000000000000" pitchFamily="50" charset="-128"/>
              <a:ea typeface="BIZ UDPゴシック" panose="020B0400000000000000" pitchFamily="50" charset="-128"/>
            </a:endParaRPr>
          </a:p>
        </p:txBody>
      </p:sp>
      <p:sp>
        <p:nvSpPr>
          <p:cNvPr id="10" name="テキスト ボックス 9"/>
          <p:cNvSpPr txBox="1"/>
          <p:nvPr/>
        </p:nvSpPr>
        <p:spPr>
          <a:xfrm>
            <a:off x="4981483" y="4649134"/>
            <a:ext cx="1136342" cy="738664"/>
          </a:xfrm>
          <a:prstGeom prst="rect">
            <a:avLst/>
          </a:prstGeom>
          <a:noFill/>
        </p:spPr>
        <p:txBody>
          <a:bodyPr wrap="square" rtlCol="0">
            <a:spAutoFit/>
          </a:bodyPr>
          <a:lstStyle/>
          <a:p>
            <a:r>
              <a:rPr lang="ja-JP" altLang="en-US" sz="1050" dirty="0" smtClean="0">
                <a:latin typeface="BIZ UDPゴシック" panose="020B0400000000000000" pitchFamily="50" charset="-128"/>
                <a:ea typeface="BIZ UDPゴシック" panose="020B0400000000000000" pitchFamily="50" charset="-128"/>
              </a:rPr>
              <a:t>同じ通勤圏内の人で比較すると政策効果は</a:t>
            </a:r>
            <a:r>
              <a:rPr lang="en-US" altLang="ja-JP" sz="1050" dirty="0" smtClean="0">
                <a:latin typeface="BIZ UDPゴシック" panose="020B0400000000000000" pitchFamily="50" charset="-128"/>
                <a:ea typeface="BIZ UDPゴシック" panose="020B0400000000000000" pitchFamily="50" charset="-128"/>
              </a:rPr>
              <a:t>10</a:t>
            </a:r>
            <a:r>
              <a:rPr lang="ja-JP" altLang="en-US" sz="1050" dirty="0" smtClean="0">
                <a:latin typeface="BIZ UDPゴシック" panose="020B0400000000000000" pitchFamily="50" charset="-128"/>
                <a:ea typeface="BIZ UDPゴシック" panose="020B0400000000000000" pitchFamily="50" charset="-128"/>
              </a:rPr>
              <a:t>分の１まで低下</a:t>
            </a:r>
            <a:endParaRPr lang="en-US" sz="1050" dirty="0">
              <a:latin typeface="BIZ UDPゴシック" panose="020B0400000000000000" pitchFamily="50" charset="-128"/>
              <a:ea typeface="BIZ UDPゴシック" panose="020B0400000000000000" pitchFamily="50" charset="-128"/>
            </a:endParaRPr>
          </a:p>
        </p:txBody>
      </p:sp>
      <p:cxnSp>
        <p:nvCxnSpPr>
          <p:cNvPr id="11" name="直線矢印コネクタ 10"/>
          <p:cNvCxnSpPr/>
          <p:nvPr/>
        </p:nvCxnSpPr>
        <p:spPr>
          <a:xfrm>
            <a:off x="4981483" y="4598633"/>
            <a:ext cx="9754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図 12"/>
          <p:cNvPicPr>
            <a:picLocks noChangeAspect="1"/>
          </p:cNvPicPr>
          <p:nvPr/>
        </p:nvPicPr>
        <p:blipFill>
          <a:blip r:embed="rId3"/>
          <a:stretch>
            <a:fillRect/>
          </a:stretch>
        </p:blipFill>
        <p:spPr>
          <a:xfrm>
            <a:off x="6577967" y="248574"/>
            <a:ext cx="2566033" cy="1526858"/>
          </a:xfrm>
          <a:prstGeom prst="rect">
            <a:avLst/>
          </a:prstGeom>
        </p:spPr>
      </p:pic>
      <p:sp>
        <p:nvSpPr>
          <p:cNvPr id="14" name="テキスト ボックス 13"/>
          <p:cNvSpPr txBox="1"/>
          <p:nvPr/>
        </p:nvSpPr>
        <p:spPr>
          <a:xfrm>
            <a:off x="7102136" y="1678356"/>
            <a:ext cx="2041864" cy="369332"/>
          </a:xfrm>
          <a:prstGeom prst="rect">
            <a:avLst/>
          </a:prstGeom>
          <a:noFill/>
        </p:spPr>
        <p:txBody>
          <a:bodyPr wrap="square" rtlCol="0">
            <a:spAutoFit/>
          </a:bodyPr>
          <a:lstStyle/>
          <a:p>
            <a:r>
              <a:rPr lang="en-US" dirty="0" smtClean="0"/>
              <a:t>Commuting zone</a:t>
            </a:r>
            <a:endParaRPr lang="en-US" dirty="0"/>
          </a:p>
        </p:txBody>
      </p:sp>
    </p:spTree>
    <p:extLst>
      <p:ext uri="{BB962C8B-B14F-4D97-AF65-F5344CB8AC3E}">
        <p14:creationId xmlns:p14="http://schemas.microsoft.com/office/powerpoint/2010/main" val="40250769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政策効果は実は低いという代表的な実証研究</a:t>
            </a:r>
            <a:endParaRPr lang="en-US" dirty="0"/>
          </a:p>
        </p:txBody>
      </p:sp>
      <p:sp>
        <p:nvSpPr>
          <p:cNvPr id="3" name="コンテンツ プレースホルダー 2"/>
          <p:cNvSpPr>
            <a:spLocks noGrp="1"/>
          </p:cNvSpPr>
          <p:nvPr>
            <p:ph idx="1"/>
          </p:nvPr>
        </p:nvSpPr>
        <p:spPr>
          <a:xfrm>
            <a:off x="628650" y="1350647"/>
            <a:ext cx="7886700" cy="4551108"/>
          </a:xfrm>
        </p:spPr>
        <p:txBody>
          <a:bodyPr/>
          <a:lstStyle/>
          <a:p>
            <a:r>
              <a:rPr lang="en-US" dirty="0" smtClean="0"/>
              <a:t>Berry et al 2020 </a:t>
            </a:r>
            <a:r>
              <a:rPr lang="en-US" i="1" dirty="0" smtClean="0"/>
              <a:t>PNAS</a:t>
            </a:r>
          </a:p>
          <a:p>
            <a:pPr lvl="1"/>
            <a:r>
              <a:rPr lang="en-US" dirty="0" smtClean="0"/>
              <a:t>Shelter-in-place order</a:t>
            </a:r>
            <a:r>
              <a:rPr lang="ja-JP" altLang="en-US" dirty="0" smtClean="0"/>
              <a:t>（屋内退避命令）</a:t>
            </a:r>
            <a:endParaRPr lang="en-US" altLang="ja-JP" dirty="0" smtClean="0"/>
          </a:p>
          <a:p>
            <a:pPr lvl="1"/>
            <a:r>
              <a:rPr lang="ja-JP" altLang="en-US" dirty="0" smtClean="0"/>
              <a:t>最大</a:t>
            </a:r>
            <a:r>
              <a:rPr lang="en-US" altLang="ja-JP" dirty="0" smtClean="0"/>
              <a:t>1000</a:t>
            </a:r>
            <a:r>
              <a:rPr lang="ja-JP" altLang="en-US" dirty="0" smtClean="0"/>
              <a:t>＄の罰金</a:t>
            </a:r>
            <a:endParaRPr lang="en-US" altLang="ja-JP" dirty="0" smtClean="0"/>
          </a:p>
          <a:p>
            <a:pPr lvl="1"/>
            <a:r>
              <a:rPr lang="ja-JP" altLang="en-US" dirty="0" smtClean="0"/>
              <a:t>人流に対して弱い影響</a:t>
            </a:r>
            <a:endParaRPr lang="en-US" altLang="ja-JP" dirty="0" smtClean="0"/>
          </a:p>
          <a:p>
            <a:pPr lvl="1"/>
            <a:r>
              <a:rPr lang="ja-JP" altLang="en-US" dirty="0" smtClean="0"/>
              <a:t>感染、死亡、失業に対して効果なし</a:t>
            </a:r>
            <a:endParaRPr lang="en-US" altLang="ja-JP" dirty="0" smtClean="0"/>
          </a:p>
          <a:p>
            <a:pPr lvl="1"/>
            <a:r>
              <a:rPr lang="en-US" altLang="ja-JP" dirty="0" smtClean="0"/>
              <a:t>SIP</a:t>
            </a:r>
            <a:r>
              <a:rPr lang="ja-JP" altLang="en-US" dirty="0" smtClean="0"/>
              <a:t>が発令される前から人々は自発的に自粛</a:t>
            </a:r>
            <a:endParaRPr lang="en-US" altLang="ja-JP" dirty="0" smtClean="0"/>
          </a:p>
          <a:p>
            <a:pPr lvl="1"/>
            <a:r>
              <a:rPr lang="en-US" altLang="ja-JP" dirty="0" smtClean="0"/>
              <a:t>SIP</a:t>
            </a:r>
            <a:r>
              <a:rPr lang="ja-JP" altLang="en-US" dirty="0" smtClean="0"/>
              <a:t>に効果がないだけで自発的に自粛することの感染抑止効果は不明という説明</a:t>
            </a:r>
            <a:endParaRPr lang="en-US" altLang="ja-JP" dirty="0" smtClean="0"/>
          </a:p>
        </p:txBody>
      </p:sp>
      <p:sp>
        <p:nvSpPr>
          <p:cNvPr id="4" name="フッター プレースホルダー 3"/>
          <p:cNvSpPr>
            <a:spLocks noGrp="1"/>
          </p:cNvSpPr>
          <p:nvPr>
            <p:ph type="ftr" sz="quarter" idx="11"/>
          </p:nvPr>
        </p:nvSpPr>
        <p:spPr/>
        <p:txBody>
          <a:bodyPr/>
          <a:lstStyle/>
          <a:p>
            <a:r>
              <a:rPr kumimoji="1" lang="ja-JP" altLang="en-US" smtClean="0"/>
              <a:t>仲田先生</a:t>
            </a:r>
            <a:r>
              <a:rPr kumimoji="1" lang="en-US" altLang="ja-JP" smtClean="0"/>
              <a:t>zoom</a:t>
            </a:r>
            <a:r>
              <a:rPr kumimoji="1" lang="ja-JP" altLang="en-US" smtClean="0"/>
              <a:t>会</a:t>
            </a:r>
            <a:endParaRPr kumimoji="1" lang="ja-JP" altLang="en-US"/>
          </a:p>
        </p:txBody>
      </p:sp>
      <p:pic>
        <p:nvPicPr>
          <p:cNvPr id="7" name="図 6"/>
          <p:cNvPicPr>
            <a:picLocks noChangeAspect="1"/>
          </p:cNvPicPr>
          <p:nvPr/>
        </p:nvPicPr>
        <p:blipFill>
          <a:blip r:embed="rId2"/>
          <a:stretch>
            <a:fillRect/>
          </a:stretch>
        </p:blipFill>
        <p:spPr>
          <a:xfrm>
            <a:off x="3714036" y="3947751"/>
            <a:ext cx="5115639" cy="2591162"/>
          </a:xfrm>
          <a:prstGeom prst="rect">
            <a:avLst/>
          </a:prstGeom>
        </p:spPr>
      </p:pic>
    </p:spTree>
    <p:extLst>
      <p:ext uri="{BB962C8B-B14F-4D97-AF65-F5344CB8AC3E}">
        <p14:creationId xmlns:p14="http://schemas.microsoft.com/office/powerpoint/2010/main" val="38187630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8194</TotalTime>
  <Words>1723</Words>
  <Application>Microsoft Office PowerPoint</Application>
  <PresentationFormat>画面に合わせる (4:3)</PresentationFormat>
  <Paragraphs>218</Paragraphs>
  <Slides>31</Slides>
  <Notes>3</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31</vt:i4>
      </vt:variant>
    </vt:vector>
  </HeadingPairs>
  <TitlesOfParts>
    <vt:vector size="40" baseType="lpstr">
      <vt:lpstr>BIZ UDPゴシック</vt:lpstr>
      <vt:lpstr>ＭＳ Ｐゴシック</vt:lpstr>
      <vt:lpstr>宋体</vt:lpstr>
      <vt:lpstr>メイリオ</vt:lpstr>
      <vt:lpstr>Arial</vt:lpstr>
      <vt:lpstr>Calibri</vt:lpstr>
      <vt:lpstr>Cambria Math</vt:lpstr>
      <vt:lpstr>Times New Roman</vt:lpstr>
      <vt:lpstr>Office テーマ</vt:lpstr>
      <vt:lpstr>SARS-CoV-2 Suppression and Early Closure of Bars and Restaurants : A Longitudinal Natural Experiment (with Izumi Yokoyama, Masaki Oguni, Takahiro Tabuchi, Takeo Fujiwara)</vt:lpstr>
      <vt:lpstr>緊急事態宣言</vt:lpstr>
      <vt:lpstr>緊急事態宣言の内容</vt:lpstr>
      <vt:lpstr>PowerPoint プレゼンテーション</vt:lpstr>
      <vt:lpstr>PowerPoint プレゼンテーション</vt:lpstr>
      <vt:lpstr>ポイント</vt:lpstr>
      <vt:lpstr>PowerPoint プレゼンテーション</vt:lpstr>
      <vt:lpstr>第一波の研究での知見</vt:lpstr>
      <vt:lpstr>政策効果は実は低いという代表的な実証研究</vt:lpstr>
      <vt:lpstr>モチベーション</vt:lpstr>
      <vt:lpstr>概念図</vt:lpstr>
      <vt:lpstr>居酒屋を閉める根拠は？①</vt:lpstr>
      <vt:lpstr>居酒屋を閉める根拠は？②</vt:lpstr>
      <vt:lpstr>感染研の研究も症例対照研究</vt:lpstr>
      <vt:lpstr>居酒屋を閉める根拠は？③</vt:lpstr>
      <vt:lpstr>居酒屋を閉める根拠は？④</vt:lpstr>
      <vt:lpstr>居酒屋を閉める根拠は？その他</vt:lpstr>
      <vt:lpstr>先行研究まとめ</vt:lpstr>
      <vt:lpstr>データ</vt:lpstr>
      <vt:lpstr>方法</vt:lpstr>
      <vt:lpstr>PowerPoint プレゼンテーション</vt:lpstr>
      <vt:lpstr>主要なアウトカム</vt:lpstr>
      <vt:lpstr>PowerPoint プレゼンテーション</vt:lpstr>
      <vt:lpstr>Difference-in-Differences</vt:lpstr>
      <vt:lpstr>境界付近における居酒屋利用</vt:lpstr>
      <vt:lpstr>恐怖心と居酒屋利用</vt:lpstr>
      <vt:lpstr>全サンプルのDID推定（居酒屋利用）</vt:lpstr>
      <vt:lpstr>誰が居酒屋に行かなくなったのか？</vt:lpstr>
      <vt:lpstr>COVID19に近い症状の有訴</vt:lpstr>
      <vt:lpstr>メカニズム</vt:lpstr>
      <vt:lpstr>注意点</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医療経済論Ⅰ</dc:title>
  <dc:creator>玲音 高久</dc:creator>
  <cp:lastModifiedBy>高久 玲音</cp:lastModifiedBy>
  <cp:revision>282</cp:revision>
  <dcterms:created xsi:type="dcterms:W3CDTF">2020-11-04T03:08:59Z</dcterms:created>
  <dcterms:modified xsi:type="dcterms:W3CDTF">2021-10-11T07:00:16Z</dcterms:modified>
</cp:coreProperties>
</file>